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0" r:id="rId1"/>
    <p:sldMasterId id="2147483653" r:id="rId2"/>
    <p:sldMasterId id="2147483655" r:id="rId3"/>
    <p:sldMasterId id="2147483657" r:id="rId4"/>
    <p:sldMasterId id="2147483659" r:id="rId5"/>
    <p:sldMasterId id="2147483661" r:id="rId6"/>
    <p:sldMasterId id="2147483663" r:id="rId7"/>
  </p:sldMasterIdLst>
  <p:notesMasterIdLst>
    <p:notesMasterId r:id="rId40"/>
  </p:notesMasterIdLst>
  <p:handoutMasterIdLst>
    <p:handoutMasterId r:id="rId41"/>
  </p:handoutMasterIdLst>
  <p:sldIdLst>
    <p:sldId id="387" r:id="rId8"/>
    <p:sldId id="648" r:id="rId9"/>
    <p:sldId id="645" r:id="rId10"/>
    <p:sldId id="632" r:id="rId11"/>
    <p:sldId id="646" r:id="rId12"/>
    <p:sldId id="644" r:id="rId13"/>
    <p:sldId id="643" r:id="rId14"/>
    <p:sldId id="642" r:id="rId15"/>
    <p:sldId id="733" r:id="rId16"/>
    <p:sldId id="770" r:id="rId17"/>
    <p:sldId id="742" r:id="rId18"/>
    <p:sldId id="762" r:id="rId19"/>
    <p:sldId id="738" r:id="rId20"/>
    <p:sldId id="757" r:id="rId21"/>
    <p:sldId id="758" r:id="rId22"/>
    <p:sldId id="744" r:id="rId23"/>
    <p:sldId id="763" r:id="rId24"/>
    <p:sldId id="750" r:id="rId25"/>
    <p:sldId id="764" r:id="rId26"/>
    <p:sldId id="752" r:id="rId27"/>
    <p:sldId id="746" r:id="rId28"/>
    <p:sldId id="775" r:id="rId29"/>
    <p:sldId id="777" r:id="rId30"/>
    <p:sldId id="768" r:id="rId31"/>
    <p:sldId id="765" r:id="rId32"/>
    <p:sldId id="772" r:id="rId33"/>
    <p:sldId id="773" r:id="rId34"/>
    <p:sldId id="771" r:id="rId35"/>
    <p:sldId id="756" r:id="rId36"/>
    <p:sldId id="740" r:id="rId37"/>
    <p:sldId id="641" r:id="rId38"/>
    <p:sldId id="647" r:id="rId39"/>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pitchFamily="-103" charset="0"/>
        <a:ea typeface="MS PGothic" pitchFamily="34" charset="-128"/>
        <a:cs typeface="MS PGothic" pitchFamily="34" charset="-128"/>
      </a:defRPr>
    </a:lvl1pPr>
    <a:lvl2pPr marL="457200" algn="l" defTabSz="457200" rtl="0" eaLnBrk="0" fontAlgn="base" hangingPunct="0">
      <a:spcBef>
        <a:spcPct val="0"/>
      </a:spcBef>
      <a:spcAft>
        <a:spcPct val="0"/>
      </a:spcAft>
      <a:defRPr kern="1200">
        <a:solidFill>
          <a:schemeClr val="tx1"/>
        </a:solidFill>
        <a:latin typeface="Arial" pitchFamily="-103" charset="0"/>
        <a:ea typeface="MS PGothic" pitchFamily="34" charset="-128"/>
        <a:cs typeface="MS PGothic" pitchFamily="34" charset="-128"/>
      </a:defRPr>
    </a:lvl2pPr>
    <a:lvl3pPr marL="914400" algn="l" defTabSz="457200" rtl="0" eaLnBrk="0" fontAlgn="base" hangingPunct="0">
      <a:spcBef>
        <a:spcPct val="0"/>
      </a:spcBef>
      <a:spcAft>
        <a:spcPct val="0"/>
      </a:spcAft>
      <a:defRPr kern="1200">
        <a:solidFill>
          <a:schemeClr val="tx1"/>
        </a:solidFill>
        <a:latin typeface="Arial" pitchFamily="-103" charset="0"/>
        <a:ea typeface="MS PGothic" pitchFamily="34" charset="-128"/>
        <a:cs typeface="MS PGothic" pitchFamily="34" charset="-128"/>
      </a:defRPr>
    </a:lvl3pPr>
    <a:lvl4pPr marL="1371600" algn="l" defTabSz="457200" rtl="0" eaLnBrk="0" fontAlgn="base" hangingPunct="0">
      <a:spcBef>
        <a:spcPct val="0"/>
      </a:spcBef>
      <a:spcAft>
        <a:spcPct val="0"/>
      </a:spcAft>
      <a:defRPr kern="1200">
        <a:solidFill>
          <a:schemeClr val="tx1"/>
        </a:solidFill>
        <a:latin typeface="Arial" pitchFamily="-103" charset="0"/>
        <a:ea typeface="MS PGothic" pitchFamily="34" charset="-128"/>
        <a:cs typeface="MS PGothic" pitchFamily="34" charset="-128"/>
      </a:defRPr>
    </a:lvl4pPr>
    <a:lvl5pPr marL="1828800" algn="l" defTabSz="457200" rtl="0" eaLnBrk="0" fontAlgn="base" hangingPunct="0">
      <a:spcBef>
        <a:spcPct val="0"/>
      </a:spcBef>
      <a:spcAft>
        <a:spcPct val="0"/>
      </a:spcAft>
      <a:defRPr kern="1200">
        <a:solidFill>
          <a:schemeClr val="tx1"/>
        </a:solidFill>
        <a:latin typeface="Arial" pitchFamily="-103" charset="0"/>
        <a:ea typeface="MS PGothic" pitchFamily="34" charset="-128"/>
        <a:cs typeface="MS PGothic" pitchFamily="34" charset="-128"/>
      </a:defRPr>
    </a:lvl5pPr>
    <a:lvl6pPr marL="2286000" algn="l" defTabSz="457200" rtl="0" eaLnBrk="1" latinLnBrk="0" hangingPunct="1">
      <a:defRPr kern="1200">
        <a:solidFill>
          <a:schemeClr val="tx1"/>
        </a:solidFill>
        <a:latin typeface="Arial" pitchFamily="-103" charset="0"/>
        <a:ea typeface="MS PGothic" pitchFamily="34" charset="-128"/>
        <a:cs typeface="MS PGothic" pitchFamily="34" charset="-128"/>
      </a:defRPr>
    </a:lvl6pPr>
    <a:lvl7pPr marL="2743200" algn="l" defTabSz="457200" rtl="0" eaLnBrk="1" latinLnBrk="0" hangingPunct="1">
      <a:defRPr kern="1200">
        <a:solidFill>
          <a:schemeClr val="tx1"/>
        </a:solidFill>
        <a:latin typeface="Arial" pitchFamily="-103" charset="0"/>
        <a:ea typeface="MS PGothic" pitchFamily="34" charset="-128"/>
        <a:cs typeface="MS PGothic" pitchFamily="34" charset="-128"/>
      </a:defRPr>
    </a:lvl7pPr>
    <a:lvl8pPr marL="3200400" algn="l" defTabSz="457200" rtl="0" eaLnBrk="1" latinLnBrk="0" hangingPunct="1">
      <a:defRPr kern="1200">
        <a:solidFill>
          <a:schemeClr val="tx1"/>
        </a:solidFill>
        <a:latin typeface="Arial" pitchFamily="-103" charset="0"/>
        <a:ea typeface="MS PGothic" pitchFamily="34" charset="-128"/>
        <a:cs typeface="MS PGothic" pitchFamily="34" charset="-128"/>
      </a:defRPr>
    </a:lvl8pPr>
    <a:lvl9pPr marL="3657600" algn="l" defTabSz="457200" rtl="0" eaLnBrk="1" latinLnBrk="0" hangingPunct="1">
      <a:defRPr kern="1200">
        <a:solidFill>
          <a:schemeClr val="tx1"/>
        </a:solidFill>
        <a:latin typeface="Arial" pitchFamily="-103" charset="0"/>
        <a:ea typeface="MS PGothic" pitchFamily="34" charset="-128"/>
        <a:cs typeface="MS PGothic"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0099CC"/>
    <a:srgbClr val="00A0CF"/>
    <a:srgbClr val="1DC4F4"/>
    <a:srgbClr val="76D2FB"/>
    <a:srgbClr val="32B2DD"/>
    <a:srgbClr val="6CB33F"/>
    <a:srgbClr val="F897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866" autoAdjust="0"/>
  </p:normalViewPr>
  <p:slideViewPr>
    <p:cSldViewPr snapToGrid="0" snapToObjects="1">
      <p:cViewPr varScale="1">
        <p:scale>
          <a:sx n="88" d="100"/>
          <a:sy n="88" d="100"/>
        </p:scale>
        <p:origin x="-205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8" d="100"/>
          <a:sy n="68" d="100"/>
        </p:scale>
        <p:origin x="-356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9" Type="http://schemas.openxmlformats.org/officeDocument/2006/relationships/slide" Target="slides/slide2.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hangingPunct="1">
              <a:defRPr sz="1200">
                <a:latin typeface="Corbel"/>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orbel" pitchFamily="-103" charset="0"/>
              </a:defRPr>
            </a:lvl1pPr>
          </a:lstStyle>
          <a:p>
            <a:fld id="{90385115-EC12-C248-AC44-B8F1C87F8DE4}" type="datetime1">
              <a:rPr lang="en-US"/>
              <a:pPr/>
              <a:t>5/21/14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hangingPunct="1">
              <a:defRPr sz="1200">
                <a:latin typeface="Corbel"/>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orbel" pitchFamily="-103" charset="0"/>
              </a:defRPr>
            </a:lvl1pPr>
          </a:lstStyle>
          <a:p>
            <a:fld id="{77C2FA8E-F531-1F43-AA80-1D86484DC0A3}" type="slidenum">
              <a:rPr lang="en-US"/>
              <a:pPr/>
              <a:t>‹#›</a:t>
            </a:fld>
            <a:endParaRPr lang="en-US"/>
          </a:p>
        </p:txBody>
      </p:sp>
    </p:spTree>
    <p:extLst>
      <p:ext uri="{BB962C8B-B14F-4D97-AF65-F5344CB8AC3E}">
        <p14:creationId xmlns:p14="http://schemas.microsoft.com/office/powerpoint/2010/main" val="39276126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Corbel"/>
                <a:ea typeface="ＭＳ Ｐゴシック" charset="0"/>
                <a:cs typeface="Corbel"/>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orbel" pitchFamily="-103" charset="0"/>
              </a:defRPr>
            </a:lvl1pPr>
          </a:lstStyle>
          <a:p>
            <a:fld id="{057F735D-8F6A-4C44-8778-AA2952112D87}" type="datetime1">
              <a:rPr lang="en-US"/>
              <a:pPr/>
              <a:t>5/21/14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Corbel"/>
                <a:ea typeface="ＭＳ Ｐゴシック" charset="0"/>
                <a:cs typeface="Corbel"/>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orbel" pitchFamily="-103" charset="0"/>
              </a:defRPr>
            </a:lvl1pPr>
          </a:lstStyle>
          <a:p>
            <a:fld id="{76878F65-A859-B64D-B5F9-93382D0F3035}" type="slidenum">
              <a:rPr lang="en-US"/>
              <a:pPr/>
              <a:t>‹#›</a:t>
            </a:fld>
            <a:endParaRPr lang="en-US"/>
          </a:p>
        </p:txBody>
      </p:sp>
    </p:spTree>
    <p:extLst>
      <p:ext uri="{BB962C8B-B14F-4D97-AF65-F5344CB8AC3E}">
        <p14:creationId xmlns:p14="http://schemas.microsoft.com/office/powerpoint/2010/main" val="287082961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orbel"/>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Corbel"/>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Corbel"/>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Corbel"/>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Corbel"/>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atin typeface="Corbel" pitchFamily="-103" charset="0"/>
              <a:cs typeface="MS PGothic" pitchFamily="34" charset="-128"/>
            </a:endParaRPr>
          </a:p>
        </p:txBody>
      </p:sp>
      <p:sp>
        <p:nvSpPr>
          <p:cNvPr id="14339" name="Slide Number Placeholder 3"/>
          <p:cNvSpPr>
            <a:spLocks noGrp="1"/>
          </p:cNvSpPr>
          <p:nvPr>
            <p:ph type="sldNum" sz="quarter" idx="5"/>
          </p:nvPr>
        </p:nvSpPr>
        <p:spPr bwMode="auto">
          <a:noFill/>
          <a:ln>
            <a:miter lim="800000"/>
            <a:headEnd/>
            <a:tailEnd/>
          </a:ln>
        </p:spPr>
        <p:txBody>
          <a:bodyPr/>
          <a:lstStyle/>
          <a:p>
            <a:fld id="{3391CA99-1E5F-FF4D-B4CA-5E559237B898}"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Corbel" pitchFamily="-103" charset="0"/>
                <a:cs typeface="MS PGothic" pitchFamily="34" charset="-128"/>
              </a:rPr>
              <a:t>Notes on voiceovers:</a:t>
            </a:r>
          </a:p>
          <a:p>
            <a:endParaRPr lang="en-US" dirty="0" smtClean="0">
              <a:latin typeface="Corbel" pitchFamily="-103" charset="0"/>
              <a:cs typeface="MS PGothic" pitchFamily="34" charset="-128"/>
            </a:endParaRPr>
          </a:p>
          <a:p>
            <a:r>
              <a:rPr lang="en-US" dirty="0" smtClean="0">
                <a:latin typeface="Corbel" pitchFamily="-103" charset="0"/>
                <a:cs typeface="MS PGothic" pitchFamily="34" charset="-128"/>
              </a:rPr>
              <a:t>Before we dive</a:t>
            </a:r>
            <a:r>
              <a:rPr lang="en-US" baseline="0" dirty="0" smtClean="0">
                <a:latin typeface="Corbel" pitchFamily="-103" charset="0"/>
                <a:cs typeface="MS PGothic" pitchFamily="34" charset="-128"/>
              </a:rPr>
              <a:t> into our findings in detail, want to share a summary of the major highlights from the study:</a:t>
            </a:r>
          </a:p>
          <a:p>
            <a:endParaRPr lang="en-US" baseline="0" dirty="0" smtClean="0">
              <a:latin typeface="Corbel" pitchFamily="-103" charset="0"/>
              <a:cs typeface="MS PGothic" pitchFamily="34" charset="-128"/>
            </a:endParaRPr>
          </a:p>
          <a:p>
            <a:pPr marL="228600" indent="-228600">
              <a:buAutoNum type="arabicPeriod"/>
            </a:pPr>
            <a:r>
              <a:rPr lang="en-US" b="1" baseline="0" dirty="0" smtClean="0">
                <a:latin typeface="Corbel" pitchFamily="-103" charset="0"/>
                <a:cs typeface="MS PGothic" pitchFamily="34" charset="-128"/>
              </a:rPr>
              <a:t>Career pathways of professionals of color:</a:t>
            </a:r>
          </a:p>
          <a:p>
            <a:pPr marL="685800" lvl="1" indent="-228600">
              <a:buAutoNum type="arabicPeriod"/>
            </a:pPr>
            <a:r>
              <a:rPr lang="en-US" baseline="0" dirty="0" smtClean="0">
                <a:latin typeface="Corbel" pitchFamily="-103" charset="0"/>
                <a:cs typeface="MS PGothic" pitchFamily="34" charset="-128"/>
              </a:rPr>
              <a:t>When we looked at the full span of our interviewees’ professional pathways into and within the sector, we see three primary, distinct pathways to senior levels of foundation leadership</a:t>
            </a:r>
          </a:p>
          <a:p>
            <a:pPr marL="685800" lvl="1" indent="-228600">
              <a:buAutoNum type="arabicPeriod"/>
            </a:pPr>
            <a:endParaRPr lang="en-US" baseline="0" dirty="0" smtClean="0">
              <a:latin typeface="Corbel" pitchFamily="-103" charset="0"/>
              <a:cs typeface="MS PGothic" pitchFamily="34" charset="-128"/>
            </a:endParaRPr>
          </a:p>
          <a:p>
            <a:pPr marL="685800" lvl="1" indent="-228600">
              <a:buAutoNum type="arabicPeriod"/>
            </a:pPr>
            <a:r>
              <a:rPr lang="en-US" baseline="0" dirty="0" smtClean="0">
                <a:latin typeface="Corbel" pitchFamily="-103" charset="0"/>
                <a:cs typeface="MS PGothic" pitchFamily="34" charset="-128"/>
              </a:rPr>
              <a:t>While interviewees believed career pathways to senior ranks were limited and challenging, the experiences of many of our executive and CEO interviewees suggested such paths do exist to some extent within the sector</a:t>
            </a:r>
          </a:p>
          <a:p>
            <a:pPr marL="685800" lvl="1" indent="-228600">
              <a:buAutoNum type="arabicPeriod"/>
            </a:pPr>
            <a:endParaRPr lang="en-US" baseline="0" dirty="0" smtClean="0">
              <a:latin typeface="Corbel" pitchFamily="-103" charset="0"/>
              <a:cs typeface="MS PGothic" pitchFamily="34" charset="-128"/>
            </a:endParaRPr>
          </a:p>
          <a:p>
            <a:pPr marL="228600" lvl="0" indent="-228600">
              <a:buAutoNum type="arabicPeriod"/>
            </a:pPr>
            <a:r>
              <a:rPr lang="en-US" b="1" baseline="0" dirty="0" smtClean="0">
                <a:latin typeface="Corbel" pitchFamily="-103" charset="0"/>
                <a:cs typeface="MS PGothic" pitchFamily="34" charset="-128"/>
              </a:rPr>
              <a:t>Factors affecting advancement</a:t>
            </a:r>
          </a:p>
          <a:p>
            <a:pPr marL="685800" lvl="1" indent="-228600">
              <a:buAutoNum type="arabicPeriod"/>
            </a:pPr>
            <a:r>
              <a:rPr lang="en-US" baseline="0" dirty="0" smtClean="0">
                <a:latin typeface="Corbel" pitchFamily="-103" charset="0"/>
                <a:cs typeface="MS PGothic" pitchFamily="34" charset="-128"/>
              </a:rPr>
              <a:t>We asked interviewees what barriers they saw to their own advancement and the barriers they perceived to the advancement of professionals of color more generally in philanthropy…</a:t>
            </a:r>
          </a:p>
          <a:p>
            <a:pPr marL="685800" lvl="1" indent="-228600">
              <a:buAutoNum type="arabicPeriod"/>
            </a:pPr>
            <a:endParaRPr lang="en-US" baseline="0" dirty="0" smtClean="0">
              <a:latin typeface="Corbel" pitchFamily="-103" charset="0"/>
              <a:cs typeface="MS PGothic" pitchFamily="34" charset="-128"/>
            </a:endParaRPr>
          </a:p>
          <a:p>
            <a:pPr marL="685800" lvl="1" indent="-228600">
              <a:buAutoNum type="arabicPeriod"/>
            </a:pPr>
            <a:r>
              <a:rPr lang="en-US" baseline="0" dirty="0" smtClean="0">
                <a:latin typeface="Corbel" pitchFamily="-103" charset="0"/>
                <a:cs typeface="MS PGothic" pitchFamily="34" charset="-128"/>
              </a:rPr>
              <a:t>We also asked them what factors contributed the most to their own personal professional advancement in philanthropy…</a:t>
            </a:r>
          </a:p>
          <a:p>
            <a:pPr marL="685800" lvl="1" indent="-228600">
              <a:buAutoNum type="arabicPeriod"/>
            </a:pPr>
            <a:endParaRPr lang="en-US" baseline="0" dirty="0" smtClean="0">
              <a:latin typeface="Corbel" pitchFamily="-103" charset="0"/>
              <a:cs typeface="MS PGothic" pitchFamily="34" charset="-128"/>
            </a:endParaRPr>
          </a:p>
          <a:p>
            <a:pPr marL="228600" lvl="0" indent="-228600">
              <a:buAutoNum type="arabicPeriod"/>
            </a:pPr>
            <a:r>
              <a:rPr lang="en-US" b="1" baseline="0" dirty="0" smtClean="0">
                <a:latin typeface="Corbel" pitchFamily="-103" charset="0"/>
                <a:cs typeface="MS PGothic" pitchFamily="34" charset="-128"/>
              </a:rPr>
              <a:t>Value and challenges to diversifying leadership</a:t>
            </a:r>
          </a:p>
          <a:p>
            <a:pPr marL="685800" lvl="1" indent="-228600">
              <a:buAutoNum type="arabicPeriod"/>
            </a:pPr>
            <a:r>
              <a:rPr lang="en-US" baseline="0" dirty="0" smtClean="0">
                <a:latin typeface="Corbel" pitchFamily="-103" charset="0"/>
                <a:cs typeface="MS PGothic" pitchFamily="34" charset="-128"/>
              </a:rPr>
              <a:t>When we asked interviewees what they saw as the primary value and challenges to diversifying foundation leadership, we heard that people believe diversity makes philanthropy more democratic and more effective in its mission, but that significant challenges exist impeding the diversification of the sector’s leadership</a:t>
            </a:r>
            <a:endParaRPr lang="en-US" dirty="0">
              <a:latin typeface="Corbel" pitchFamily="-103" charset="0"/>
              <a:cs typeface="MS PGothic" pitchFamily="34" charset="-128"/>
            </a:endParaRPr>
          </a:p>
        </p:txBody>
      </p:sp>
      <p:sp>
        <p:nvSpPr>
          <p:cNvPr id="37891" name="Slide Number Placeholder 3"/>
          <p:cNvSpPr>
            <a:spLocks noGrp="1"/>
          </p:cNvSpPr>
          <p:nvPr>
            <p:ph type="sldNum" sz="quarter" idx="5"/>
          </p:nvPr>
        </p:nvSpPr>
        <p:spPr bwMode="auto">
          <a:noFill/>
          <a:ln>
            <a:miter lim="800000"/>
            <a:headEnd/>
            <a:tailEnd/>
          </a:ln>
        </p:spPr>
        <p:txBody>
          <a:bodyPr/>
          <a:lstStyle/>
          <a:p>
            <a:fld id="{C4A02358-C507-6246-BE74-E8900649C5D4}" type="slidenum">
              <a:rPr lang="en-US"/>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Corbel" pitchFamily="-103" charset="0"/>
                <a:cs typeface="MS PGothic" pitchFamily="34" charset="-128"/>
              </a:rPr>
              <a:t>Notes on voiceovers:</a:t>
            </a:r>
          </a:p>
          <a:p>
            <a:endParaRPr lang="en-US" dirty="0" smtClean="0">
              <a:latin typeface="Corbel" pitchFamily="-103" charset="0"/>
              <a:cs typeface="MS PGothic" pitchFamily="34" charset="-128"/>
            </a:endParaRPr>
          </a:p>
          <a:p>
            <a:r>
              <a:rPr lang="en-US" dirty="0" smtClean="0">
                <a:latin typeface="Corbel" pitchFamily="-103" charset="0"/>
                <a:cs typeface="MS PGothic" pitchFamily="34" charset="-128"/>
              </a:rPr>
              <a:t>We asked interviewees to tell us how they</a:t>
            </a:r>
            <a:r>
              <a:rPr lang="en-US" baseline="0" dirty="0" smtClean="0">
                <a:latin typeface="Corbel" pitchFamily="-103" charset="0"/>
                <a:cs typeface="MS PGothic" pitchFamily="34" charset="-128"/>
              </a:rPr>
              <a:t> entered the sector initially, and how they obtained subsequent positions and jobs at new foundations after this initial entry.</a:t>
            </a:r>
            <a:endParaRPr lang="en-US" dirty="0" smtClean="0">
              <a:latin typeface="Corbel" pitchFamily="-103" charset="0"/>
              <a:cs typeface="MS PGothic" pitchFamily="34" charset="-128"/>
            </a:endParaRPr>
          </a:p>
          <a:p>
            <a:endParaRPr lang="en-US" dirty="0" smtClean="0">
              <a:latin typeface="Corbel" pitchFamily="-103" charset="0"/>
              <a:cs typeface="MS PGothic" pitchFamily="34" charset="-128"/>
            </a:endParaRPr>
          </a:p>
          <a:p>
            <a:r>
              <a:rPr lang="en-US" b="1" dirty="0" smtClean="0">
                <a:latin typeface="Corbel" pitchFamily="-103" charset="0"/>
                <a:cs typeface="MS PGothic" pitchFamily="34" charset="-128"/>
              </a:rPr>
              <a:t>First finding re:</a:t>
            </a:r>
            <a:r>
              <a:rPr lang="en-US" b="1" baseline="0" dirty="0" smtClean="0">
                <a:latin typeface="Corbel" pitchFamily="-103" charset="0"/>
                <a:cs typeface="MS PGothic" pitchFamily="34" charset="-128"/>
              </a:rPr>
              <a:t> initial entry</a:t>
            </a:r>
            <a:r>
              <a:rPr lang="en-US" b="1" dirty="0" smtClean="0">
                <a:latin typeface="Corbel" pitchFamily="-103" charset="0"/>
                <a:cs typeface="MS PGothic" pitchFamily="34" charset="-128"/>
              </a:rPr>
              <a:t>:</a:t>
            </a:r>
            <a:r>
              <a:rPr lang="en-US" b="1" baseline="0" dirty="0" smtClean="0">
                <a:latin typeface="Corbel" pitchFamily="-103" charset="0"/>
                <a:cs typeface="MS PGothic" pitchFamily="34" charset="-128"/>
              </a:rPr>
              <a:t> </a:t>
            </a:r>
          </a:p>
          <a:p>
            <a:pPr lvl="1">
              <a:buFont typeface="Arial"/>
              <a:buChar char="•"/>
            </a:pPr>
            <a:r>
              <a:rPr lang="en-US" baseline="0" dirty="0" smtClean="0">
                <a:latin typeface="Corbel" pitchFamily="-103" charset="0"/>
                <a:cs typeface="MS PGothic" pitchFamily="34" charset="-128"/>
              </a:rPr>
              <a:t>Applying to a job posting that they found or that was shared with them by a colleague, mentor, or friend was particularly common among POs and Middle Managers</a:t>
            </a:r>
          </a:p>
          <a:p>
            <a:pPr lvl="1">
              <a:buFont typeface="Arial"/>
              <a:buChar char="•"/>
            </a:pPr>
            <a:endParaRPr lang="en-US" baseline="0" dirty="0" smtClean="0">
              <a:latin typeface="Corbel" pitchFamily="-103" charset="0"/>
              <a:cs typeface="MS PGothic" pitchFamily="34" charset="-128"/>
            </a:endParaRPr>
          </a:p>
          <a:p>
            <a:pPr lvl="1">
              <a:buFont typeface="Arial"/>
              <a:buChar char="•"/>
            </a:pPr>
            <a:r>
              <a:rPr lang="en-US" baseline="0" dirty="0" smtClean="0">
                <a:latin typeface="Corbel" pitchFamily="-103" charset="0"/>
                <a:cs typeface="MS PGothic" pitchFamily="34" charset="-128"/>
              </a:rPr>
              <a:t>Direct recruitment by a foundation was relatively consistent across seniority levels</a:t>
            </a:r>
          </a:p>
          <a:p>
            <a:pPr lvl="1">
              <a:buFont typeface="Arial"/>
              <a:buChar char="•"/>
            </a:pPr>
            <a:endParaRPr lang="en-US" baseline="0" dirty="0" smtClean="0">
              <a:latin typeface="Corbel" pitchFamily="-103" charset="0"/>
              <a:cs typeface="MS PGothic" pitchFamily="34" charset="-128"/>
            </a:endParaRPr>
          </a:p>
          <a:p>
            <a:pPr lvl="1">
              <a:buFont typeface="Arial"/>
              <a:buChar char="•"/>
            </a:pPr>
            <a:r>
              <a:rPr lang="en-US" baseline="0" dirty="0" smtClean="0">
                <a:latin typeface="Corbel" pitchFamily="-103" charset="0"/>
                <a:cs typeface="MS PGothic" pitchFamily="34" charset="-128"/>
              </a:rPr>
              <a:t>The fact that CEOs were more likely to be approached once in the sector suggests that search firms may be more likely to identify and recruit individuals who are already in philanthropy</a:t>
            </a:r>
          </a:p>
          <a:p>
            <a:pPr lvl="1">
              <a:buFont typeface="Arial"/>
              <a:buChar char="•"/>
            </a:pPr>
            <a:endParaRPr lang="en-US" baseline="0" dirty="0" smtClean="0">
              <a:latin typeface="Corbel" pitchFamily="-103" charset="0"/>
              <a:cs typeface="MS PGothic" pitchFamily="34" charset="-128"/>
            </a:endParaRPr>
          </a:p>
          <a:p>
            <a:r>
              <a:rPr lang="en-US" b="1" baseline="0" dirty="0" smtClean="0">
                <a:latin typeface="Corbel" pitchFamily="-103" charset="0"/>
                <a:cs typeface="MS PGothic" pitchFamily="34" charset="-128"/>
              </a:rPr>
              <a:t>Second finding re: subsequent moves to new foundations:</a:t>
            </a:r>
          </a:p>
          <a:p>
            <a:pPr lvl="1">
              <a:buFont typeface="Arial"/>
              <a:buChar char="•"/>
            </a:pPr>
            <a:r>
              <a:rPr lang="en-US" baseline="0" dirty="0" smtClean="0">
                <a:latin typeface="Corbel" pitchFamily="-103" charset="0"/>
                <a:cs typeface="MS PGothic" pitchFamily="34" charset="-128"/>
              </a:rPr>
              <a:t>Twice as many subsequently had someone connected to the hiring foundation support their candidacy with a personal endorsement once they had applied (vs. those who did this for their first job)</a:t>
            </a:r>
          </a:p>
          <a:p>
            <a:pPr lvl="1">
              <a:buFont typeface="Arial"/>
              <a:buChar char="•"/>
            </a:pPr>
            <a:endParaRPr lang="en-US" baseline="0" dirty="0" smtClean="0">
              <a:latin typeface="Corbel" pitchFamily="-103" charset="0"/>
              <a:cs typeface="MS PGothic" pitchFamily="34" charset="-128"/>
            </a:endParaRPr>
          </a:p>
          <a:p>
            <a:pPr lvl="1">
              <a:buFont typeface="Arial"/>
              <a:buChar char="•"/>
            </a:pPr>
            <a:r>
              <a:rPr lang="en-US" baseline="0" dirty="0" smtClean="0">
                <a:latin typeface="Corbel" pitchFamily="-103" charset="0"/>
                <a:cs typeface="MS PGothic" pitchFamily="34" charset="-128"/>
              </a:rPr>
              <a:t>Network became more and more crucial as people moved across multiple foundations</a:t>
            </a:r>
            <a:endParaRPr lang="en-US" altLang="ja-JP" dirty="0" smtClean="0">
              <a:latin typeface="Corbel" pitchFamily="-103" charset="0"/>
              <a:cs typeface="MS PGothic" pitchFamily="34" charset="-128"/>
            </a:endParaRPr>
          </a:p>
          <a:p>
            <a:endParaRPr lang="en-US" dirty="0">
              <a:latin typeface="Corbel" pitchFamily="-103" charset="0"/>
              <a:cs typeface="MS PGothic" pitchFamily="34" charset="-128"/>
            </a:endParaRPr>
          </a:p>
        </p:txBody>
      </p:sp>
      <p:sp>
        <p:nvSpPr>
          <p:cNvPr id="39939" name="Slide Number Placeholder 3"/>
          <p:cNvSpPr>
            <a:spLocks noGrp="1"/>
          </p:cNvSpPr>
          <p:nvPr>
            <p:ph type="sldNum" sz="quarter" idx="5"/>
          </p:nvPr>
        </p:nvSpPr>
        <p:spPr bwMode="auto">
          <a:noFill/>
          <a:ln>
            <a:miter lim="800000"/>
            <a:headEnd/>
            <a:tailEnd/>
          </a:ln>
        </p:spPr>
        <p:txBody>
          <a:bodyPr/>
          <a:lstStyle/>
          <a:p>
            <a:fld id="{86E1A734-0B05-5543-851A-5E083E9B9D4B}" type="slidenum">
              <a:rPr lang="en-US"/>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Corbel" pitchFamily="-103" charset="0"/>
                <a:cs typeface="MS PGothic" pitchFamily="34" charset="-128"/>
              </a:rPr>
              <a:t>Notes on </a:t>
            </a:r>
            <a:r>
              <a:rPr lang="en-US" baseline="0" dirty="0" smtClean="0">
                <a:latin typeface="Corbel" pitchFamily="-103" charset="0"/>
                <a:cs typeface="MS PGothic" pitchFamily="34" charset="-128"/>
              </a:rPr>
              <a:t>voiceovers:</a:t>
            </a:r>
          </a:p>
          <a:p>
            <a:endParaRPr lang="en-US" baseline="0" dirty="0" smtClean="0">
              <a:latin typeface="Corbel" pitchFamily="-103" charset="0"/>
              <a:cs typeface="MS PGothic" pitchFamily="34" charset="-128"/>
            </a:endParaRPr>
          </a:p>
          <a:p>
            <a:pPr>
              <a:buFont typeface="Arial"/>
              <a:buChar char="•"/>
            </a:pPr>
            <a:r>
              <a:rPr lang="en-US" dirty="0" smtClean="0">
                <a:latin typeface="Corbel" pitchFamily="-103" charset="0"/>
                <a:cs typeface="MS PGothic" pitchFamily="34" charset="-128"/>
              </a:rPr>
              <a:t>Among those who shared a reason why they entered, the overwhelming majority cited one of two reasons…</a:t>
            </a:r>
          </a:p>
          <a:p>
            <a:pPr>
              <a:buFont typeface="Arial"/>
              <a:buChar char="•"/>
            </a:pPr>
            <a:endParaRPr lang="en-US" dirty="0" smtClean="0">
              <a:latin typeface="Corbel" pitchFamily="-103" charset="0"/>
              <a:cs typeface="MS PGothic" pitchFamily="34" charset="-128"/>
            </a:endParaRPr>
          </a:p>
          <a:p>
            <a:pPr>
              <a:buFont typeface="Arial"/>
              <a:buChar char="•"/>
            </a:pPr>
            <a:r>
              <a:rPr lang="en-US" dirty="0" smtClean="0">
                <a:latin typeface="Corbel" pitchFamily="-103" charset="0"/>
                <a:cs typeface="MS PGothic" pitchFamily="34" charset="-128"/>
              </a:rPr>
              <a:t>Interestingly, though, others simply seemed to “fall” into the sector:</a:t>
            </a:r>
          </a:p>
          <a:p>
            <a:pPr>
              <a:buFont typeface="Arial"/>
              <a:buChar char="•"/>
            </a:pPr>
            <a:endParaRPr lang="en-US" dirty="0" smtClean="0">
              <a:latin typeface="Corbel" pitchFamily="-103" charset="0"/>
              <a:cs typeface="MS PGothic" pitchFamily="34" charset="-128"/>
            </a:endParaRPr>
          </a:p>
          <a:p>
            <a:pPr lvl="1">
              <a:buFont typeface="Arial"/>
              <a:buChar char="•"/>
            </a:pPr>
            <a:r>
              <a:rPr lang="en-US" dirty="0" smtClean="0">
                <a:latin typeface="Corbel" pitchFamily="-103" charset="0"/>
                <a:cs typeface="MS PGothic" pitchFamily="34" charset="-128"/>
              </a:rPr>
              <a:t>A</a:t>
            </a:r>
            <a:r>
              <a:rPr lang="en-US" baseline="0" dirty="0" smtClean="0">
                <a:latin typeface="Corbel" pitchFamily="-103" charset="0"/>
                <a:cs typeface="MS PGothic" pitchFamily="34" charset="-128"/>
              </a:rPr>
              <a:t> sizable number weren’t seeking a job in the sector—often looking in the non-profit sector more generally</a:t>
            </a:r>
          </a:p>
          <a:p>
            <a:pPr lvl="1">
              <a:buFont typeface="Arial"/>
              <a:buChar char="•"/>
            </a:pPr>
            <a:endParaRPr lang="en-US" baseline="0" dirty="0" smtClean="0">
              <a:latin typeface="Corbel" pitchFamily="-103" charset="0"/>
              <a:cs typeface="MS PGothic" pitchFamily="34" charset="-128"/>
            </a:endParaRPr>
          </a:p>
          <a:p>
            <a:pPr lvl="1">
              <a:buFont typeface="Arial"/>
              <a:buChar char="•"/>
            </a:pPr>
            <a:r>
              <a:rPr lang="en-US" baseline="0" dirty="0" smtClean="0">
                <a:latin typeface="Corbel" pitchFamily="-103" charset="0"/>
                <a:cs typeface="MS PGothic" pitchFamily="34" charset="-128"/>
              </a:rPr>
              <a:t>Several were previously unaware of philanthropy until they were approached by a foundation or someone shared a posting for a foundation job with them</a:t>
            </a:r>
            <a:endParaRPr lang="en-US" dirty="0">
              <a:latin typeface="Corbel" pitchFamily="-103" charset="0"/>
              <a:cs typeface="MS PGothic" pitchFamily="34" charset="-128"/>
            </a:endParaRPr>
          </a:p>
        </p:txBody>
      </p:sp>
      <p:sp>
        <p:nvSpPr>
          <p:cNvPr id="41987" name="Slide Number Placeholder 3"/>
          <p:cNvSpPr>
            <a:spLocks noGrp="1"/>
          </p:cNvSpPr>
          <p:nvPr>
            <p:ph type="sldNum" sz="quarter" idx="5"/>
          </p:nvPr>
        </p:nvSpPr>
        <p:spPr bwMode="auto">
          <a:noFill/>
          <a:ln>
            <a:miter lim="800000"/>
            <a:headEnd/>
            <a:tailEnd/>
          </a:ln>
        </p:spPr>
        <p:txBody>
          <a:bodyPr/>
          <a:lstStyle/>
          <a:p>
            <a:fld id="{552BF847-C238-7A40-975B-630600B2E22D}" type="slidenum">
              <a:rPr lang="en-US"/>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buFont typeface="Arial"/>
              <a:buNone/>
            </a:pPr>
            <a:r>
              <a:rPr lang="en-US" dirty="0" smtClean="0">
                <a:latin typeface="Corbel" pitchFamily="-103" charset="0"/>
                <a:cs typeface="MS PGothic" pitchFamily="34" charset="-128"/>
              </a:rPr>
              <a:t>Notes on voiceovers:</a:t>
            </a:r>
          </a:p>
          <a:p>
            <a:pPr>
              <a:buFont typeface="Arial"/>
              <a:buNone/>
            </a:pPr>
            <a:endParaRPr lang="en-US" dirty="0" smtClean="0">
              <a:latin typeface="Corbel" pitchFamily="-103" charset="0"/>
              <a:cs typeface="MS PGothic" pitchFamily="34" charset="-128"/>
            </a:endParaRPr>
          </a:p>
          <a:p>
            <a:pPr>
              <a:buFont typeface="Arial"/>
              <a:buChar char="•"/>
            </a:pPr>
            <a:r>
              <a:rPr lang="en-US" dirty="0" smtClean="0">
                <a:latin typeface="Corbel" pitchFamily="-103" charset="0"/>
                <a:cs typeface="MS PGothic" pitchFamily="34" charset="-128"/>
              </a:rPr>
              <a:t>The majority of our interviewees experienced advancement within</a:t>
            </a:r>
            <a:r>
              <a:rPr lang="en-US" baseline="0" dirty="0" smtClean="0">
                <a:latin typeface="Corbel" pitchFamily="-103" charset="0"/>
                <a:cs typeface="MS PGothic" pitchFamily="34" charset="-128"/>
              </a:rPr>
              <a:t> the sector; among these individuals, all but one followed these three distinct patterns, which all showed up with notable frequency in the pool:</a:t>
            </a:r>
          </a:p>
          <a:p>
            <a:pPr>
              <a:buFont typeface="Arial"/>
              <a:buChar char="•"/>
            </a:pPr>
            <a:endParaRPr lang="en-US" baseline="0" dirty="0" smtClean="0">
              <a:latin typeface="Corbel" pitchFamily="-103" charset="0"/>
              <a:cs typeface="MS PGothic" pitchFamily="34" charset="-128"/>
            </a:endParaRPr>
          </a:p>
          <a:p>
            <a:pPr lvl="1">
              <a:buFont typeface="Arial"/>
              <a:buChar char="•"/>
            </a:pPr>
            <a:r>
              <a:rPr lang="en-US" baseline="0" dirty="0" smtClean="0">
                <a:latin typeface="Corbel" pitchFamily="-103" charset="0"/>
                <a:cs typeface="MS PGothic" pitchFamily="34" charset="-128"/>
              </a:rPr>
              <a:t>In the 1</a:t>
            </a:r>
            <a:r>
              <a:rPr lang="en-US" baseline="30000" dirty="0" smtClean="0">
                <a:latin typeface="Corbel" pitchFamily="-103" charset="0"/>
                <a:cs typeface="MS PGothic" pitchFamily="34" charset="-128"/>
              </a:rPr>
              <a:t>st</a:t>
            </a:r>
            <a:r>
              <a:rPr lang="en-US" baseline="0" dirty="0" smtClean="0">
                <a:latin typeface="Corbel" pitchFamily="-103" charset="0"/>
                <a:cs typeface="MS PGothic" pitchFamily="34" charset="-128"/>
              </a:rPr>
              <a:t> pathway depicted here, an individual enters the sector via a certain foundation and they have risen up the ranks since then through a series of internal promotions within that single organization. For some interviewees, this meant going from </a:t>
            </a:r>
            <a:r>
              <a:rPr lang="en-US" baseline="0" dirty="0" err="1" smtClean="0">
                <a:latin typeface="Corbel" pitchFamily="-103" charset="0"/>
                <a:cs typeface="MS PGothic" pitchFamily="34" charset="-128"/>
              </a:rPr>
              <a:t>Prog</a:t>
            </a:r>
            <a:r>
              <a:rPr lang="en-US" baseline="0" dirty="0" smtClean="0">
                <a:latin typeface="Corbel" pitchFamily="-103" charset="0"/>
                <a:cs typeface="MS PGothic" pitchFamily="34" charset="-128"/>
              </a:rPr>
              <a:t>. Asst. to </a:t>
            </a:r>
            <a:r>
              <a:rPr lang="en-US" baseline="0" dirty="0" err="1" smtClean="0">
                <a:latin typeface="Corbel" pitchFamily="-103" charset="0"/>
                <a:cs typeface="MS PGothic" pitchFamily="34" charset="-128"/>
              </a:rPr>
              <a:t>Prog</a:t>
            </a:r>
            <a:r>
              <a:rPr lang="en-US" baseline="0" dirty="0" smtClean="0">
                <a:latin typeface="Corbel" pitchFamily="-103" charset="0"/>
                <a:cs typeface="MS PGothic" pitchFamily="34" charset="-128"/>
              </a:rPr>
              <a:t>. Assoc. to PO. For others, this meant going from SPO to Director to VP to SVP to President and CEO</a:t>
            </a:r>
          </a:p>
          <a:p>
            <a:pPr lvl="1">
              <a:buFont typeface="Arial"/>
              <a:buChar char="•"/>
            </a:pPr>
            <a:endParaRPr lang="en-US" baseline="0" dirty="0" smtClean="0">
              <a:latin typeface="Corbel" pitchFamily="-103" charset="0"/>
              <a:cs typeface="MS PGothic" pitchFamily="34" charset="-128"/>
            </a:endParaRPr>
          </a:p>
          <a:p>
            <a:pPr lvl="1">
              <a:buFont typeface="Arial"/>
              <a:buChar char="•"/>
            </a:pPr>
            <a:r>
              <a:rPr lang="en-US" baseline="0" dirty="0" smtClean="0">
                <a:latin typeface="Corbel" pitchFamily="-103" charset="0"/>
                <a:cs typeface="MS PGothic" pitchFamily="34" charset="-128"/>
              </a:rPr>
              <a:t>In the 2</a:t>
            </a:r>
            <a:r>
              <a:rPr lang="en-US" baseline="30000" dirty="0" smtClean="0">
                <a:latin typeface="Corbel" pitchFamily="-103" charset="0"/>
                <a:cs typeface="MS PGothic" pitchFamily="34" charset="-128"/>
              </a:rPr>
              <a:t>nd</a:t>
            </a:r>
            <a:r>
              <a:rPr lang="en-US" baseline="0" dirty="0" smtClean="0">
                <a:latin typeface="Corbel" pitchFamily="-103" charset="0"/>
                <a:cs typeface="MS PGothic" pitchFamily="34" charset="-128"/>
              </a:rPr>
              <a:t> pathway, most of their upward movement occurred in the context of a single foundation, although they left that foundation for a new, more senior role in another foundation. As one example, they make it all the way from PO to the #2 job and see no prospects for a jump to the top job and either seek out or are recruited for an ED or CEO role at another foundation</a:t>
            </a:r>
          </a:p>
          <a:p>
            <a:pPr lvl="1">
              <a:buFont typeface="Arial"/>
              <a:buChar char="•"/>
            </a:pPr>
            <a:endParaRPr lang="en-US" baseline="0" dirty="0" smtClean="0">
              <a:latin typeface="Corbel" pitchFamily="-103" charset="0"/>
              <a:cs typeface="MS PGothic" pitchFamily="34" charset="-128"/>
            </a:endParaRPr>
          </a:p>
          <a:p>
            <a:pPr lvl="1">
              <a:buFont typeface="Arial"/>
              <a:buChar char="•"/>
            </a:pPr>
            <a:r>
              <a:rPr lang="en-US" baseline="0" dirty="0" smtClean="0">
                <a:latin typeface="Corbel" pitchFamily="-103" charset="0"/>
                <a:cs typeface="MS PGothic" pitchFamily="34" charset="-128"/>
              </a:rPr>
              <a:t>The 3</a:t>
            </a:r>
            <a:r>
              <a:rPr lang="en-US" baseline="30000" dirty="0" smtClean="0">
                <a:latin typeface="Corbel" pitchFamily="-103" charset="0"/>
                <a:cs typeface="MS PGothic" pitchFamily="34" charset="-128"/>
              </a:rPr>
              <a:t>rd</a:t>
            </a:r>
            <a:r>
              <a:rPr lang="en-US" baseline="0" dirty="0" smtClean="0">
                <a:latin typeface="Corbel" pitchFamily="-103" charset="0"/>
                <a:cs typeface="MS PGothic" pitchFamily="34" charset="-128"/>
              </a:rPr>
              <a:t> pathway represents another very distinctive pattern we observed: people would move up the ranks by jumping up across foundations. Each time they left for a new foundation, it typically was for a bump in seniority. Sometimes, they stayed in a certain position for a while but others moved relatively quickly through several foundations this way. For some, this seemed to be an intentional approach while others followed opportunities as they were presented (or were forced upon them due to personal circumstances)</a:t>
            </a:r>
          </a:p>
          <a:p>
            <a:pPr lvl="1">
              <a:buFont typeface="Arial"/>
              <a:buChar char="•"/>
            </a:pPr>
            <a:endParaRPr lang="en-US" baseline="0" dirty="0" smtClean="0">
              <a:latin typeface="Corbel" pitchFamily="-103" charset="0"/>
              <a:cs typeface="MS PGothic" pitchFamily="34" charset="-128"/>
            </a:endParaRPr>
          </a:p>
          <a:p>
            <a:pPr lvl="1">
              <a:buFont typeface="Arial"/>
              <a:buChar char="•"/>
            </a:pPr>
            <a:r>
              <a:rPr lang="en-US" baseline="0" dirty="0" smtClean="0">
                <a:latin typeface="Corbel" pitchFamily="-103" charset="0"/>
                <a:cs typeface="MS PGothic" pitchFamily="34" charset="-128"/>
              </a:rPr>
              <a:t>Only two people ended up moving up through a pretty balanced mix of internal and external promotions; all of the rest clearly fit into these three categories</a:t>
            </a:r>
            <a:endParaRPr lang="en-US" dirty="0" smtClean="0">
              <a:latin typeface="Corbel" pitchFamily="-103" charset="0"/>
              <a:cs typeface="MS PGothic" pitchFamily="34" charset="-128"/>
            </a:endParaRPr>
          </a:p>
          <a:p>
            <a:endParaRPr lang="en-US" dirty="0" smtClean="0">
              <a:latin typeface="Corbel" pitchFamily="-103" charset="0"/>
              <a:cs typeface="MS PGothic" pitchFamily="34" charset="-128"/>
            </a:endParaRPr>
          </a:p>
          <a:p>
            <a:endParaRPr lang="en-US" dirty="0" smtClean="0">
              <a:latin typeface="Corbel" pitchFamily="-103" charset="0"/>
              <a:cs typeface="MS PGothic" pitchFamily="34" charset="-128"/>
            </a:endParaRPr>
          </a:p>
          <a:p>
            <a:r>
              <a:rPr lang="en-US" dirty="0" smtClean="0">
                <a:latin typeface="Corbel" pitchFamily="-103" charset="0"/>
                <a:cs typeface="MS PGothic" pitchFamily="34" charset="-128"/>
              </a:rPr>
              <a:t>Most </a:t>
            </a:r>
            <a:r>
              <a:rPr lang="en-US" dirty="0">
                <a:latin typeface="Corbel" pitchFamily="-103" charset="0"/>
                <a:cs typeface="MS PGothic" pitchFamily="34" charset="-128"/>
              </a:rPr>
              <a:t>interviewees did not actively plan to rise to the senior-most positions; rather, a desire for professional growth or greater impact were key motivators for pursuing advancement opportunities. </a:t>
            </a:r>
          </a:p>
          <a:p>
            <a:endParaRPr lang="en-US" dirty="0">
              <a:latin typeface="Corbel" pitchFamily="-103" charset="0"/>
              <a:cs typeface="MS PGothic" pitchFamily="34" charset="-128"/>
            </a:endParaRPr>
          </a:p>
        </p:txBody>
      </p:sp>
      <p:sp>
        <p:nvSpPr>
          <p:cNvPr id="44035" name="Slide Number Placeholder 3"/>
          <p:cNvSpPr>
            <a:spLocks noGrp="1"/>
          </p:cNvSpPr>
          <p:nvPr>
            <p:ph type="sldNum" sz="quarter" idx="5"/>
          </p:nvPr>
        </p:nvSpPr>
        <p:spPr bwMode="auto">
          <a:noFill/>
          <a:ln>
            <a:miter lim="800000"/>
            <a:headEnd/>
            <a:tailEnd/>
          </a:ln>
        </p:spPr>
        <p:txBody>
          <a:bodyPr/>
          <a:lstStyle/>
          <a:p>
            <a:fld id="{956226EC-F5D5-1443-AD14-18A5C6343A4B}" type="slidenum">
              <a:rPr lang="en-US"/>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solidFill>
                  <a:srgbClr val="595959"/>
                </a:solidFill>
                <a:latin typeface="Avenir Book" pitchFamily="-103" charset="0"/>
                <a:cs typeface="MS PGothic" pitchFamily="34" charset="-128"/>
              </a:rPr>
              <a:t>Notes on voiceovers:</a:t>
            </a:r>
          </a:p>
          <a:p>
            <a:endParaRPr lang="en-US" dirty="0" smtClean="0">
              <a:solidFill>
                <a:srgbClr val="595959"/>
              </a:solidFill>
              <a:latin typeface="Avenir Book" pitchFamily="-103" charset="0"/>
              <a:cs typeface="MS PGothic" pitchFamily="34" charset="-128"/>
            </a:endParaRPr>
          </a:p>
          <a:p>
            <a:pPr>
              <a:buFont typeface="Arial"/>
              <a:buChar char="•"/>
            </a:pPr>
            <a:r>
              <a:rPr lang="en-US" dirty="0" smtClean="0">
                <a:solidFill>
                  <a:srgbClr val="595959"/>
                </a:solidFill>
                <a:latin typeface="Avenir Book" pitchFamily="-103" charset="0"/>
                <a:cs typeface="MS PGothic" pitchFamily="34" charset="-128"/>
              </a:rPr>
              <a:t>Past research has suggested that foundations do a lot of</a:t>
            </a:r>
            <a:r>
              <a:rPr lang="en-US" baseline="0" dirty="0" smtClean="0">
                <a:solidFill>
                  <a:srgbClr val="595959"/>
                </a:solidFill>
                <a:latin typeface="Avenir Book" pitchFamily="-103" charset="0"/>
                <a:cs typeface="MS PGothic" pitchFamily="34" charset="-128"/>
              </a:rPr>
              <a:t> hiring outside their organizations for senior positions (either within the sector or in a different sector altogether)—and that there aren’t really “typical” or traditional, well-hewn paths from junior to more senior roles</a:t>
            </a:r>
          </a:p>
          <a:p>
            <a:pPr>
              <a:buFont typeface="Arial"/>
              <a:buChar char="•"/>
            </a:pPr>
            <a:endParaRPr lang="en-US" baseline="0" dirty="0" smtClean="0">
              <a:solidFill>
                <a:srgbClr val="595959"/>
              </a:solidFill>
              <a:latin typeface="Avenir Book" pitchFamily="-103" charset="0"/>
              <a:cs typeface="MS PGothic" pitchFamily="34" charset="-128"/>
            </a:endParaRPr>
          </a:p>
          <a:p>
            <a:pPr lvl="1">
              <a:buFont typeface="Arial"/>
              <a:buChar char="•"/>
            </a:pPr>
            <a:r>
              <a:rPr lang="en-US" baseline="0" dirty="0" smtClean="0">
                <a:solidFill>
                  <a:srgbClr val="595959"/>
                </a:solidFill>
                <a:latin typeface="Avenir Book" pitchFamily="-103" charset="0"/>
                <a:cs typeface="MS PGothic" pitchFamily="34" charset="-128"/>
              </a:rPr>
              <a:t>Thus, there is concern that despite </a:t>
            </a:r>
            <a:r>
              <a:rPr lang="en-US" dirty="0" smtClean="0">
                <a:solidFill>
                  <a:srgbClr val="595959"/>
                </a:solidFill>
                <a:latin typeface="Avenir Book" pitchFamily="-103" charset="0"/>
                <a:cs typeface="MS PGothic" pitchFamily="34" charset="-128"/>
              </a:rPr>
              <a:t>increased penetration of people of color in the lower and middle ranks, the field will continue to struggle with a lack of diversity at the top</a:t>
            </a:r>
            <a:endParaRPr lang="en-US" baseline="0" dirty="0" smtClean="0">
              <a:solidFill>
                <a:srgbClr val="595959"/>
              </a:solidFill>
              <a:latin typeface="Avenir Book" pitchFamily="-103" charset="0"/>
              <a:cs typeface="MS PGothic" pitchFamily="34" charset="-128"/>
            </a:endParaRPr>
          </a:p>
          <a:p>
            <a:pPr>
              <a:buFont typeface="Arial"/>
              <a:buChar char="•"/>
            </a:pPr>
            <a:endParaRPr lang="en-US" baseline="0" dirty="0" smtClean="0">
              <a:solidFill>
                <a:srgbClr val="595959"/>
              </a:solidFill>
              <a:latin typeface="Avenir Book" pitchFamily="-103" charset="0"/>
              <a:cs typeface="MS PGothic" pitchFamily="34" charset="-128"/>
            </a:endParaRPr>
          </a:p>
          <a:p>
            <a:pPr>
              <a:buFont typeface="Arial"/>
              <a:buChar char="•"/>
            </a:pPr>
            <a:r>
              <a:rPr lang="en-US" baseline="0" dirty="0" smtClean="0">
                <a:solidFill>
                  <a:srgbClr val="595959"/>
                </a:solidFill>
                <a:latin typeface="Avenir Book" pitchFamily="-103" charset="0"/>
                <a:cs typeface="MS PGothic" pitchFamily="34" charset="-128"/>
              </a:rPr>
              <a:t>These findings appear to represent somewhat of a contrast to other sectors (e.g., for profit) and professions (e.g., doctors, lawyers, educational administrators):</a:t>
            </a:r>
          </a:p>
          <a:p>
            <a:pPr>
              <a:buFont typeface="Arial"/>
              <a:buChar char="•"/>
            </a:pPr>
            <a:endParaRPr lang="en-US" baseline="0" dirty="0" smtClean="0">
              <a:solidFill>
                <a:srgbClr val="595959"/>
              </a:solidFill>
              <a:latin typeface="Avenir Book" pitchFamily="-103" charset="0"/>
              <a:cs typeface="MS PGothic" pitchFamily="34" charset="-128"/>
            </a:endParaRPr>
          </a:p>
          <a:p>
            <a:pPr lvl="1">
              <a:buFont typeface="Arial"/>
              <a:buChar char="•"/>
            </a:pPr>
            <a:r>
              <a:rPr lang="en-US" baseline="0" dirty="0" smtClean="0">
                <a:solidFill>
                  <a:srgbClr val="595959"/>
                </a:solidFill>
                <a:latin typeface="Avenir Book" pitchFamily="-103" charset="0"/>
                <a:cs typeface="MS PGothic" pitchFamily="34" charset="-128"/>
              </a:rPr>
              <a:t>In philanthropy: &gt;3/4 of CEOs were hired from outside the hiring foundations, and 2/3 were hired from outside philanthropy</a:t>
            </a:r>
          </a:p>
          <a:p>
            <a:pPr lvl="1">
              <a:buFont typeface="Arial"/>
              <a:buChar char="•"/>
            </a:pPr>
            <a:r>
              <a:rPr lang="en-US" baseline="0" dirty="0" smtClean="0">
                <a:solidFill>
                  <a:srgbClr val="595959"/>
                </a:solidFill>
                <a:latin typeface="Avenir Book" pitchFamily="-103" charset="0"/>
                <a:cs typeface="MS PGothic" pitchFamily="34" charset="-128"/>
              </a:rPr>
              <a:t>In the for profit sector: roughly ¼ CEOs are hired externally</a:t>
            </a:r>
          </a:p>
          <a:p>
            <a:pPr>
              <a:buFont typeface="Arial"/>
              <a:buChar char="•"/>
            </a:pPr>
            <a:endParaRPr lang="en-US" dirty="0" smtClean="0">
              <a:solidFill>
                <a:srgbClr val="595959"/>
              </a:solidFill>
              <a:latin typeface="Avenir Book" pitchFamily="-103" charset="0"/>
              <a:cs typeface="MS PGothic" pitchFamily="34" charset="-128"/>
            </a:endParaRPr>
          </a:p>
          <a:p>
            <a:pPr>
              <a:buFont typeface="Arial"/>
              <a:buChar char="•"/>
            </a:pPr>
            <a:r>
              <a:rPr lang="en-US" dirty="0" smtClean="0">
                <a:solidFill>
                  <a:srgbClr val="595959"/>
                </a:solidFill>
                <a:latin typeface="Avenir Book" pitchFamily="-103" charset="0"/>
                <a:cs typeface="MS PGothic" pitchFamily="34" charset="-128"/>
              </a:rPr>
              <a:t>This perception was definitely present among</a:t>
            </a:r>
            <a:r>
              <a:rPr lang="en-US" baseline="0" dirty="0" smtClean="0">
                <a:solidFill>
                  <a:srgbClr val="595959"/>
                </a:solidFill>
                <a:latin typeface="Avenir Book" pitchFamily="-103" charset="0"/>
                <a:cs typeface="MS PGothic" pitchFamily="34" charset="-128"/>
              </a:rPr>
              <a:t> our interviewees…</a:t>
            </a:r>
          </a:p>
          <a:p>
            <a:pPr>
              <a:buFont typeface="Arial"/>
              <a:buChar char="•"/>
            </a:pPr>
            <a:endParaRPr lang="en-US" baseline="0" dirty="0" smtClean="0">
              <a:solidFill>
                <a:srgbClr val="595959"/>
              </a:solidFill>
              <a:latin typeface="Avenir Book" pitchFamily="-103" charset="0"/>
              <a:cs typeface="MS PGothic" pitchFamily="34" charset="-128"/>
            </a:endParaRPr>
          </a:p>
          <a:p>
            <a:pPr>
              <a:buFont typeface="Arial"/>
              <a:buChar char="•"/>
            </a:pPr>
            <a:r>
              <a:rPr lang="en-US" baseline="0" dirty="0" smtClean="0">
                <a:solidFill>
                  <a:srgbClr val="595959"/>
                </a:solidFill>
                <a:latin typeface="Avenir Book" pitchFamily="-103" charset="0"/>
                <a:cs typeface="MS PGothic" pitchFamily="34" charset="-128"/>
              </a:rPr>
              <a:t>However, the actual experiences of the CEOs and Executives we interviewed suggested this may not be as true in reality as it is perceived (although both findings are notable)…</a:t>
            </a:r>
          </a:p>
          <a:p>
            <a:pPr>
              <a:buFont typeface="Arial"/>
              <a:buChar char="•"/>
            </a:pPr>
            <a:endParaRPr lang="en-US" baseline="0" dirty="0" smtClean="0">
              <a:solidFill>
                <a:srgbClr val="595959"/>
              </a:solidFill>
              <a:latin typeface="Avenir Book" pitchFamily="-103" charset="0"/>
              <a:cs typeface="MS PGothic" pitchFamily="34" charset="-128"/>
            </a:endParaRPr>
          </a:p>
          <a:p>
            <a:pPr>
              <a:buFont typeface="Arial"/>
              <a:buChar char="•"/>
            </a:pPr>
            <a:r>
              <a:rPr lang="en-US" dirty="0" smtClean="0">
                <a:solidFill>
                  <a:srgbClr val="595959"/>
                </a:solidFill>
                <a:latin typeface="Avenir Book" pitchFamily="-103" charset="0"/>
                <a:cs typeface="MS PGothic" pitchFamily="34" charset="-128"/>
              </a:rPr>
              <a:t>Potential</a:t>
            </a:r>
            <a:r>
              <a:rPr lang="en-US" baseline="0" dirty="0" smtClean="0">
                <a:solidFill>
                  <a:srgbClr val="595959"/>
                </a:solidFill>
                <a:latin typeface="Avenir Book" pitchFamily="-103" charset="0"/>
                <a:cs typeface="MS PGothic" pitchFamily="34" charset="-128"/>
              </a:rPr>
              <a:t> d</a:t>
            </a:r>
            <a:r>
              <a:rPr lang="en-US" dirty="0" smtClean="0">
                <a:solidFill>
                  <a:srgbClr val="595959"/>
                </a:solidFill>
                <a:latin typeface="Avenir Book" pitchFamily="-103" charset="0"/>
                <a:cs typeface="MS PGothic" pitchFamily="34" charset="-128"/>
              </a:rPr>
              <a:t>isconnect </a:t>
            </a:r>
            <a:r>
              <a:rPr lang="en-US" dirty="0">
                <a:solidFill>
                  <a:srgbClr val="595959"/>
                </a:solidFill>
                <a:latin typeface="Avenir Book" pitchFamily="-103" charset="0"/>
                <a:cs typeface="MS PGothic" pitchFamily="34" charset="-128"/>
              </a:rPr>
              <a:t>between perceived opportunities and reality with regard to </a:t>
            </a:r>
            <a:r>
              <a:rPr lang="en-US" dirty="0">
                <a:solidFill>
                  <a:srgbClr val="00A0CF"/>
                </a:solidFill>
                <a:latin typeface="Avenir Book" pitchFamily="-103" charset="0"/>
                <a:cs typeface="MS PGothic" pitchFamily="34" charset="-128"/>
              </a:rPr>
              <a:t>upward mobility </a:t>
            </a:r>
            <a:r>
              <a:rPr lang="en-US" dirty="0">
                <a:solidFill>
                  <a:srgbClr val="595959"/>
                </a:solidFill>
                <a:latin typeface="Avenir Book" pitchFamily="-103" charset="0"/>
                <a:cs typeface="MS PGothic" pitchFamily="34" charset="-128"/>
              </a:rPr>
              <a:t>in the sector</a:t>
            </a:r>
            <a:endParaRPr lang="en-US" b="1" dirty="0">
              <a:solidFill>
                <a:srgbClr val="00A0CF"/>
              </a:solidFill>
              <a:latin typeface="Avenir Book" pitchFamily="-103" charset="0"/>
              <a:cs typeface="MS PGothic" pitchFamily="34" charset="-128"/>
            </a:endParaRPr>
          </a:p>
        </p:txBody>
      </p:sp>
      <p:sp>
        <p:nvSpPr>
          <p:cNvPr id="46083" name="Slide Number Placeholder 3"/>
          <p:cNvSpPr>
            <a:spLocks noGrp="1"/>
          </p:cNvSpPr>
          <p:nvPr>
            <p:ph type="sldNum" sz="quarter" idx="5"/>
          </p:nvPr>
        </p:nvSpPr>
        <p:spPr bwMode="auto">
          <a:noFill/>
          <a:ln>
            <a:miter lim="800000"/>
            <a:headEnd/>
            <a:tailEnd/>
          </a:ln>
        </p:spPr>
        <p:txBody>
          <a:bodyPr/>
          <a:lstStyle/>
          <a:p>
            <a:fld id="{70A6BCBB-485F-8E41-840B-D9C7A0D413EB}" type="slidenum">
              <a:rPr lang="en-US"/>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atin typeface="Corbel" pitchFamily="-103" charset="0"/>
              <a:cs typeface="MS PGothic" pitchFamily="34" charset="-128"/>
            </a:endParaRPr>
          </a:p>
        </p:txBody>
      </p:sp>
      <p:sp>
        <p:nvSpPr>
          <p:cNvPr id="48131" name="Slide Number Placeholder 3"/>
          <p:cNvSpPr>
            <a:spLocks noGrp="1"/>
          </p:cNvSpPr>
          <p:nvPr>
            <p:ph type="sldNum" sz="quarter" idx="5"/>
          </p:nvPr>
        </p:nvSpPr>
        <p:spPr bwMode="auto">
          <a:noFill/>
          <a:ln>
            <a:miter lim="800000"/>
            <a:headEnd/>
            <a:tailEnd/>
          </a:ln>
        </p:spPr>
        <p:txBody>
          <a:bodyPr/>
          <a:lstStyle/>
          <a:p>
            <a:fld id="{34519E5B-D592-764C-825B-43D240CE394C}" type="slidenum">
              <a:rPr lang="en-US"/>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orbel" pitchFamily="-103" charset="0"/>
                <a:cs typeface="MS PGothic" pitchFamily="34" charset="-128"/>
              </a:rPr>
              <a:t>Other possible quote: </a:t>
            </a:r>
            <a:r>
              <a:rPr lang="ja-JP" altLang="en-US" sz="1200" dirty="0" smtClean="0">
                <a:solidFill>
                  <a:srgbClr val="FFFFFF"/>
                </a:solidFill>
                <a:latin typeface="Avenir Book" pitchFamily="-103" charset="0"/>
                <a:ea typeface="Avenir Book" pitchFamily="-103" charset="0"/>
                <a:cs typeface="Avenir Book" pitchFamily="-103" charset="0"/>
              </a:rPr>
              <a:t>“</a:t>
            </a:r>
            <a:r>
              <a:rPr lang="en-US" altLang="ja-JP" sz="1200" dirty="0" smtClean="0">
                <a:solidFill>
                  <a:srgbClr val="FFFFFF"/>
                </a:solidFill>
                <a:latin typeface="Avenir Book" pitchFamily="-103" charset="0"/>
                <a:ea typeface="Avenir Book" pitchFamily="-103" charset="0"/>
                <a:cs typeface="Avenir Book" pitchFamily="-103" charset="0"/>
              </a:rPr>
              <a:t>Headhunters </a:t>
            </a:r>
            <a:r>
              <a:rPr lang="en-US" altLang="ja-JP" sz="1200" smtClean="0">
                <a:solidFill>
                  <a:srgbClr val="FFFFFF"/>
                </a:solidFill>
                <a:latin typeface="Avenir Book" pitchFamily="-103" charset="0"/>
                <a:ea typeface="Avenir Book" pitchFamily="-103" charset="0"/>
                <a:cs typeface="Avenir Book" pitchFamily="-103" charset="0"/>
              </a:rPr>
              <a:t>[don’t </a:t>
            </a:r>
            <a:r>
              <a:rPr lang="en-US" altLang="ja-JP" sz="1200" dirty="0" smtClean="0">
                <a:solidFill>
                  <a:srgbClr val="FFFFFF"/>
                </a:solidFill>
                <a:latin typeface="Avenir Book" pitchFamily="-103" charset="0"/>
                <a:ea typeface="Avenir Book" pitchFamily="-103" charset="0"/>
                <a:cs typeface="Avenir Book" pitchFamily="-103" charset="0"/>
              </a:rPr>
              <a:t>have] the names or perceive incredible leaders of color as a certain level of leadership material or philanthropic potential.</a:t>
            </a:r>
            <a:r>
              <a:rPr lang="ja-JP" altLang="en-US" sz="1200" dirty="0" smtClean="0">
                <a:solidFill>
                  <a:srgbClr val="FFFFFF"/>
                </a:solidFill>
                <a:latin typeface="Avenir Book" pitchFamily="-103" charset="0"/>
                <a:ea typeface="Avenir Book" pitchFamily="-103" charset="0"/>
                <a:cs typeface="Avenir Book" pitchFamily="-103" charset="0"/>
              </a:rPr>
              <a:t>”</a:t>
            </a:r>
            <a:endParaRPr lang="en-US" sz="1200" dirty="0" smtClean="0">
              <a:solidFill>
                <a:srgbClr val="FFFFFF"/>
              </a:solidFill>
              <a:latin typeface="Avenir Book" pitchFamily="-103" charset="0"/>
              <a:ea typeface="Avenir Book" pitchFamily="-103" charset="0"/>
              <a:cs typeface="Avenir Book" pitchFamily="-103" charset="0"/>
            </a:endParaRPr>
          </a:p>
        </p:txBody>
      </p:sp>
      <p:sp>
        <p:nvSpPr>
          <p:cNvPr id="50179" name="Slide Number Placeholder 3"/>
          <p:cNvSpPr>
            <a:spLocks noGrp="1"/>
          </p:cNvSpPr>
          <p:nvPr>
            <p:ph type="sldNum" sz="quarter" idx="5"/>
          </p:nvPr>
        </p:nvSpPr>
        <p:spPr bwMode="auto">
          <a:noFill/>
          <a:ln>
            <a:miter lim="800000"/>
            <a:headEnd/>
            <a:tailEnd/>
          </a:ln>
        </p:spPr>
        <p:txBody>
          <a:bodyPr/>
          <a:lstStyle/>
          <a:p>
            <a:fld id="{EFA7FA02-F342-4746-8733-D9286EAF9A5B}" type="slidenum">
              <a:rPr lang="en-US"/>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Corbel" pitchFamily="-103" charset="0"/>
                <a:cs typeface="MS PGothic" pitchFamily="34" charset="-128"/>
              </a:rPr>
              <a:t>P</a:t>
            </a:r>
            <a:r>
              <a:rPr lang="en-US" baseline="0" dirty="0" smtClean="0">
                <a:latin typeface="Corbel" pitchFamily="-103" charset="0"/>
                <a:cs typeface="MS PGothic" pitchFamily="34" charset="-128"/>
              </a:rPr>
              <a:t>ossible quotes: </a:t>
            </a:r>
            <a:r>
              <a:rPr lang="ja-JP" altLang="en-US" sz="1200" dirty="0" smtClean="0">
                <a:solidFill>
                  <a:srgbClr val="FFFFFF"/>
                </a:solidFill>
                <a:latin typeface="Avenir Book" pitchFamily="-103" charset="0"/>
                <a:ea typeface="Avenir Book" pitchFamily="-103" charset="0"/>
                <a:cs typeface="Avenir Book" pitchFamily="-103" charset="0"/>
              </a:rPr>
              <a:t>“</a:t>
            </a:r>
            <a:r>
              <a:rPr lang="en-US" altLang="ja-JP" sz="1200" dirty="0" smtClean="0">
                <a:solidFill>
                  <a:srgbClr val="FFFFFF"/>
                </a:solidFill>
                <a:latin typeface="Avenir Book" pitchFamily="-103" charset="0"/>
                <a:ea typeface="Avenir Book" pitchFamily="-103" charset="0"/>
                <a:cs typeface="Avenir Book" pitchFamily="-103" charset="0"/>
              </a:rPr>
              <a:t>Even if you deliver on everything and are a star, you still may not be successful because you</a:t>
            </a:r>
            <a:r>
              <a:rPr lang="ja-JP" altLang="en-US" sz="1200" dirty="0" smtClean="0">
                <a:solidFill>
                  <a:srgbClr val="FFFFFF"/>
                </a:solidFill>
                <a:latin typeface="Avenir Book" pitchFamily="-103" charset="0"/>
                <a:ea typeface="Avenir Book" pitchFamily="-103" charset="0"/>
                <a:cs typeface="Avenir Book" pitchFamily="-103" charset="0"/>
              </a:rPr>
              <a:t>’</a:t>
            </a:r>
            <a:r>
              <a:rPr lang="en-US" altLang="ja-JP" sz="1200" dirty="0" smtClean="0">
                <a:solidFill>
                  <a:srgbClr val="FFFFFF"/>
                </a:solidFill>
                <a:latin typeface="Avenir Book" pitchFamily="-103" charset="0"/>
                <a:ea typeface="Avenir Book" pitchFamily="-103" charset="0"/>
                <a:cs typeface="Avenir Book" pitchFamily="-103" charset="0"/>
              </a:rPr>
              <a:t>re not fitting into the culture [and] that has significant implications for people of color.</a:t>
            </a:r>
            <a:r>
              <a:rPr lang="ja-JP" altLang="en-US" sz="1200" dirty="0" smtClean="0">
                <a:solidFill>
                  <a:srgbClr val="FFFFFF"/>
                </a:solidFill>
                <a:latin typeface="Avenir Book" pitchFamily="-103" charset="0"/>
                <a:ea typeface="Avenir Book" pitchFamily="-103" charset="0"/>
                <a:cs typeface="Avenir Book" pitchFamily="-103" charset="0"/>
              </a:rPr>
              <a:t>”</a:t>
            </a:r>
            <a:endParaRPr lang="en-US" altLang="ja-JP" sz="1200" dirty="0" smtClean="0">
              <a:solidFill>
                <a:srgbClr val="FFFFFF"/>
              </a:solidFill>
              <a:latin typeface="Avenir Book" pitchFamily="-103" charset="0"/>
              <a:ea typeface="Avenir Book" pitchFamily="-103" charset="0"/>
              <a:cs typeface="Avenir Book" pitchFamily="-103"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altLang="ja-JP" sz="1200" dirty="0" smtClean="0">
                <a:solidFill>
                  <a:srgbClr val="FFFFFF"/>
                </a:solidFill>
                <a:latin typeface="Avenir Book" pitchFamily="-103" charset="0"/>
                <a:ea typeface="Avenir Book" pitchFamily="-103" charset="0"/>
                <a:cs typeface="Avenir Book" pitchFamily="-103" charset="0"/>
              </a:rPr>
              <a:t>“People assume if you’re white, you’re making 10x the contribution [and] if you’re brown, your capacity is 10x less. What more does a person of color have to do to demonstrate their value and [get promoted]? …[They] give them all the grunt work and if they question that role, then in my case, [they say] they have sharp elbows and have to be patient.”</a:t>
            </a:r>
            <a:endParaRPr lang="en-US" sz="1200" dirty="0" smtClean="0">
              <a:solidFill>
                <a:srgbClr val="FFFFFF"/>
              </a:solidFill>
              <a:latin typeface="Avenir Book" pitchFamily="-103" charset="0"/>
              <a:ea typeface="Avenir Book" pitchFamily="-103" charset="0"/>
              <a:cs typeface="Avenir Book" pitchFamily="-103" charset="0"/>
            </a:endParaRPr>
          </a:p>
        </p:txBody>
      </p:sp>
      <p:sp>
        <p:nvSpPr>
          <p:cNvPr id="52227" name="Slide Number Placeholder 3"/>
          <p:cNvSpPr>
            <a:spLocks noGrp="1"/>
          </p:cNvSpPr>
          <p:nvPr>
            <p:ph type="sldNum" sz="quarter" idx="5"/>
          </p:nvPr>
        </p:nvSpPr>
        <p:spPr bwMode="auto">
          <a:noFill/>
          <a:ln>
            <a:miter lim="800000"/>
            <a:headEnd/>
            <a:tailEnd/>
          </a:ln>
        </p:spPr>
        <p:txBody>
          <a:bodyPr/>
          <a:lstStyle/>
          <a:p>
            <a:fld id="{A2106132-1823-3F48-93A6-DEFF3CFDCF21}" type="slidenum">
              <a:rPr lang="en-US"/>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Corbel" pitchFamily="-103" charset="0"/>
                <a:cs typeface="MS PGothic" pitchFamily="34" charset="-128"/>
              </a:rPr>
              <a:t>Notes on voiceovers:</a:t>
            </a:r>
          </a:p>
          <a:p>
            <a:endParaRPr lang="en-US" dirty="0" smtClean="0">
              <a:latin typeface="Corbel" pitchFamily="-103" charset="0"/>
              <a:cs typeface="MS PGothic" pitchFamily="34" charset="-128"/>
            </a:endParaRPr>
          </a:p>
          <a:p>
            <a:r>
              <a:rPr lang="en-US" dirty="0" smtClean="0">
                <a:latin typeface="Corbel" pitchFamily="-103" charset="0"/>
                <a:cs typeface="MS PGothic" pitchFamily="34" charset="-128"/>
              </a:rPr>
              <a:t>Definitions of the four</a:t>
            </a:r>
            <a:r>
              <a:rPr lang="en-US" baseline="0" dirty="0" smtClean="0">
                <a:latin typeface="Corbel" pitchFamily="-103" charset="0"/>
                <a:cs typeface="MS PGothic" pitchFamily="34" charset="-128"/>
              </a:rPr>
              <a:t> roles:</a:t>
            </a:r>
          </a:p>
          <a:p>
            <a:endParaRPr lang="en-US" baseline="0" dirty="0" smtClean="0">
              <a:latin typeface="Corbel" pitchFamily="-103" charset="0"/>
              <a:cs typeface="MS PGothic" pitchFamily="34" charset="-128"/>
            </a:endParaRPr>
          </a:p>
          <a:p>
            <a:pPr marL="228600" indent="-228600">
              <a:buFont typeface="+mj-lt"/>
              <a:buAutoNum type="arabicPeriod"/>
            </a:pPr>
            <a:r>
              <a:rPr lang="en-US" b="1" baseline="0" dirty="0" smtClean="0">
                <a:latin typeface="Corbel" pitchFamily="-103" charset="0"/>
                <a:cs typeface="MS PGothic" pitchFamily="34" charset="-128"/>
              </a:rPr>
              <a:t>Advisors or Coaches:</a:t>
            </a:r>
            <a:r>
              <a:rPr lang="en-US" baseline="0" dirty="0" smtClean="0">
                <a:latin typeface="Corbel" pitchFamily="-103" charset="0"/>
                <a:cs typeface="MS PGothic" pitchFamily="34" charset="-128"/>
              </a:rPr>
              <a:t> These individuals, both internal and external to interviewees’ foundations, acted as role models and provided guidance and coaching that helped interviewees develop in their careers</a:t>
            </a:r>
          </a:p>
          <a:p>
            <a:pPr marL="228600" indent="-228600">
              <a:buFont typeface="+mj-lt"/>
              <a:buAutoNum type="arabicPeriod"/>
            </a:pPr>
            <a:endParaRPr lang="en-US" baseline="0" dirty="0" smtClean="0">
              <a:latin typeface="Corbel" pitchFamily="-103" charset="0"/>
              <a:cs typeface="MS PGothic" pitchFamily="34" charset="-128"/>
            </a:endParaRPr>
          </a:p>
          <a:p>
            <a:pPr marL="228600" indent="-228600">
              <a:buFont typeface="+mj-lt"/>
              <a:buAutoNum type="arabicPeriod"/>
            </a:pPr>
            <a:r>
              <a:rPr lang="en-US" b="1" baseline="0" dirty="0" smtClean="0">
                <a:latin typeface="Corbel" pitchFamily="-103" charset="0"/>
                <a:cs typeface="MS PGothic" pitchFamily="34" charset="-128"/>
              </a:rPr>
              <a:t>Sponsors: </a:t>
            </a:r>
            <a:r>
              <a:rPr lang="en-US" baseline="0" dirty="0" smtClean="0">
                <a:latin typeface="Corbel" pitchFamily="-103" charset="0"/>
                <a:cs typeface="MS PGothic" pitchFamily="34" charset="-128"/>
              </a:rPr>
              <a:t>Mentors with the internal authority to position their mentees in visible roles or positions, expose them to multiple facets of the work, and provide them with growth opportunities through the allocation of diverse “stretch assignments”</a:t>
            </a:r>
          </a:p>
          <a:p>
            <a:pPr marL="228600" indent="-228600">
              <a:buFont typeface="+mj-lt"/>
              <a:buAutoNum type="arabicPeriod"/>
            </a:pPr>
            <a:endParaRPr lang="en-US" baseline="0" dirty="0" smtClean="0">
              <a:latin typeface="Corbel" pitchFamily="-103" charset="0"/>
              <a:cs typeface="MS PGothic" pitchFamily="34" charset="-128"/>
            </a:endParaRPr>
          </a:p>
          <a:p>
            <a:pPr marL="228600" indent="-228600">
              <a:buFont typeface="+mj-lt"/>
              <a:buAutoNum type="arabicPeriod"/>
            </a:pPr>
            <a:r>
              <a:rPr lang="en-US" b="1" baseline="0" dirty="0" smtClean="0">
                <a:latin typeface="Corbel" pitchFamily="-103" charset="0"/>
                <a:cs typeface="MS PGothic" pitchFamily="34" charset="-128"/>
              </a:rPr>
              <a:t>Advocates: </a:t>
            </a:r>
            <a:r>
              <a:rPr lang="en-US" baseline="0" dirty="0" smtClean="0">
                <a:latin typeface="Corbel" pitchFamily="-103" charset="0"/>
                <a:cs typeface="MS PGothic" pitchFamily="34" charset="-128"/>
              </a:rPr>
              <a:t>Advocates are mentors that actively lobbied on behalf of their mentees within the higher ranks of a foundation in order to secure promotions or particular assignments. Their primary focus was about championing and representing their mentee to others when they were not in the room. </a:t>
            </a:r>
          </a:p>
          <a:p>
            <a:pPr marL="228600" indent="-228600">
              <a:buFont typeface="+mj-lt"/>
              <a:buAutoNum type="arabicPeriod"/>
            </a:pPr>
            <a:endParaRPr lang="en-US" baseline="0" dirty="0" smtClean="0">
              <a:latin typeface="Corbel" pitchFamily="-103" charset="0"/>
              <a:cs typeface="MS PGothic" pitchFamily="34" charset="-128"/>
            </a:endParaRPr>
          </a:p>
          <a:p>
            <a:pPr marL="228600" indent="-228600">
              <a:buFont typeface="+mj-lt"/>
              <a:buAutoNum type="arabicPeriod"/>
            </a:pPr>
            <a:r>
              <a:rPr lang="en-US" b="1" baseline="0" dirty="0" smtClean="0">
                <a:latin typeface="Corbel" pitchFamily="-103" charset="0"/>
                <a:cs typeface="MS PGothic" pitchFamily="34" charset="-128"/>
              </a:rPr>
              <a:t>Promoters:</a:t>
            </a:r>
            <a:r>
              <a:rPr lang="en-US" baseline="0" dirty="0" smtClean="0">
                <a:latin typeface="Corbel" pitchFamily="-103" charset="0"/>
                <a:cs typeface="MS PGothic" pitchFamily="34" charset="-128"/>
              </a:rPr>
              <a:t> Mentors that could help position their mentees for greater exposure and visibility with audiences that are external to their particular foundation, including audiences in a particular issue area or within the field of philanthropy more broadly. These mentors would often exist outside the foundation in which an individual was employed</a:t>
            </a:r>
            <a:endParaRPr lang="en-US" dirty="0" smtClean="0">
              <a:latin typeface="Corbel" pitchFamily="-103" charset="0"/>
              <a:cs typeface="MS PGothic" pitchFamily="34" charset="-128"/>
            </a:endParaRPr>
          </a:p>
          <a:p>
            <a:endParaRPr lang="en-US" dirty="0" smtClean="0">
              <a:latin typeface="Corbel" pitchFamily="-103" charset="0"/>
              <a:cs typeface="MS PGothic" pitchFamily="34" charset="-128"/>
            </a:endParaRPr>
          </a:p>
          <a:p>
            <a:r>
              <a:rPr lang="en-US" b="1" dirty="0" smtClean="0">
                <a:latin typeface="Corbel" pitchFamily="-103" charset="0"/>
                <a:cs typeface="MS PGothic" pitchFamily="34" charset="-128"/>
              </a:rPr>
              <a:t>Other findings of note on mentors:</a:t>
            </a:r>
            <a:endParaRPr lang="en-US" b="1" baseline="0" dirty="0" smtClean="0">
              <a:latin typeface="Corbel" pitchFamily="-103" charset="0"/>
              <a:cs typeface="MS PGothic" pitchFamily="34" charset="-128"/>
            </a:endParaRPr>
          </a:p>
          <a:p>
            <a:endParaRPr lang="en-US" baseline="0" dirty="0" smtClean="0">
              <a:latin typeface="Corbel" pitchFamily="-103" charset="0"/>
              <a:cs typeface="MS PGothic" pitchFamily="34" charset="-128"/>
            </a:endParaRPr>
          </a:p>
          <a:p>
            <a:pPr>
              <a:buFont typeface="Arial"/>
              <a:buChar char="•"/>
            </a:pPr>
            <a:r>
              <a:rPr lang="en-US" baseline="0" dirty="0" smtClean="0">
                <a:latin typeface="Corbel" pitchFamily="-103" charset="0"/>
                <a:cs typeface="MS PGothic" pitchFamily="34" charset="-128"/>
              </a:rPr>
              <a:t>Roles of mentors appeared to evolve over time</a:t>
            </a:r>
          </a:p>
          <a:p>
            <a:pPr>
              <a:buFont typeface="Arial"/>
              <a:buChar char="•"/>
            </a:pPr>
            <a:endParaRPr lang="en-US" baseline="0" dirty="0" smtClean="0">
              <a:latin typeface="Corbel" pitchFamily="-103" charset="0"/>
              <a:cs typeface="MS PGothic" pitchFamily="34" charset="-128"/>
            </a:endParaRPr>
          </a:p>
          <a:p>
            <a:pPr>
              <a:buFont typeface="Arial"/>
              <a:buChar char="•"/>
            </a:pPr>
            <a:r>
              <a:rPr lang="en-US" baseline="0" dirty="0" smtClean="0">
                <a:latin typeface="Corbel" pitchFamily="-103" charset="0"/>
                <a:cs typeface="MS PGothic" pitchFamily="34" charset="-128"/>
              </a:rPr>
              <a:t>Some cited internal mentors, who were much more often white and/or their first bosses, about twice as many interviewees only mentioned mentors external to their organization—and nearly all of these external mentors were people of color </a:t>
            </a:r>
          </a:p>
        </p:txBody>
      </p:sp>
      <p:sp>
        <p:nvSpPr>
          <p:cNvPr id="54275" name="Slide Number Placeholder 3"/>
          <p:cNvSpPr>
            <a:spLocks noGrp="1"/>
          </p:cNvSpPr>
          <p:nvPr>
            <p:ph type="sldNum" sz="quarter" idx="5"/>
          </p:nvPr>
        </p:nvSpPr>
        <p:spPr bwMode="auto">
          <a:noFill/>
          <a:ln>
            <a:miter lim="800000"/>
            <a:headEnd/>
            <a:tailEnd/>
          </a:ln>
        </p:spPr>
        <p:txBody>
          <a:bodyPr/>
          <a:lstStyle/>
          <a:p>
            <a:fld id="{24EC4C9F-B6EC-1047-8998-0D9FB9B114AB}" type="slidenum">
              <a:rPr lang="en-US"/>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Corbel" pitchFamily="-103" charset="0"/>
                <a:cs typeface="MS PGothic" pitchFamily="34" charset="-128"/>
              </a:rPr>
              <a:t>Notes on voiceovers:</a:t>
            </a:r>
          </a:p>
          <a:p>
            <a:endParaRPr lang="en-US" dirty="0" smtClean="0">
              <a:latin typeface="Corbel" pitchFamily="-103" charset="0"/>
              <a:cs typeface="MS PGothic" pitchFamily="34" charset="-128"/>
            </a:endParaRPr>
          </a:p>
          <a:p>
            <a:r>
              <a:rPr lang="en-US" dirty="0" smtClean="0">
                <a:latin typeface="Corbel" pitchFamily="-103" charset="0"/>
                <a:cs typeface="MS PGothic" pitchFamily="34" charset="-128"/>
              </a:rPr>
              <a:t>Definitions of the four</a:t>
            </a:r>
            <a:r>
              <a:rPr lang="en-US" baseline="0" dirty="0" smtClean="0">
                <a:latin typeface="Corbel" pitchFamily="-103" charset="0"/>
                <a:cs typeface="MS PGothic" pitchFamily="34" charset="-128"/>
              </a:rPr>
              <a:t> roles:</a:t>
            </a:r>
          </a:p>
          <a:p>
            <a:endParaRPr lang="en-US" baseline="0" dirty="0" smtClean="0">
              <a:latin typeface="Corbel" pitchFamily="-103" charset="0"/>
              <a:cs typeface="MS PGothic" pitchFamily="34" charset="-128"/>
            </a:endParaRPr>
          </a:p>
          <a:p>
            <a:pPr marL="228600" indent="-228600">
              <a:buFont typeface="+mj-lt"/>
              <a:buAutoNum type="arabicPeriod"/>
            </a:pPr>
            <a:r>
              <a:rPr lang="en-US" b="1" baseline="0" dirty="0" smtClean="0">
                <a:latin typeface="Corbel" pitchFamily="-103" charset="0"/>
                <a:cs typeface="MS PGothic" pitchFamily="34" charset="-128"/>
              </a:rPr>
              <a:t>Advisors or Coaches:</a:t>
            </a:r>
            <a:r>
              <a:rPr lang="en-US" baseline="0" dirty="0" smtClean="0">
                <a:latin typeface="Corbel" pitchFamily="-103" charset="0"/>
                <a:cs typeface="MS PGothic" pitchFamily="34" charset="-128"/>
              </a:rPr>
              <a:t> These individuals, both internal and external to interviewees’ foundations, acted as role models and provided guidance and coaching that helped interviewees develop in their careers</a:t>
            </a:r>
          </a:p>
          <a:p>
            <a:pPr marL="228600" indent="-228600">
              <a:buFont typeface="+mj-lt"/>
              <a:buAutoNum type="arabicPeriod"/>
            </a:pPr>
            <a:endParaRPr lang="en-US" baseline="0" dirty="0" smtClean="0">
              <a:latin typeface="Corbel" pitchFamily="-103" charset="0"/>
              <a:cs typeface="MS PGothic" pitchFamily="34" charset="-128"/>
            </a:endParaRPr>
          </a:p>
          <a:p>
            <a:pPr marL="228600" indent="-228600">
              <a:buFont typeface="+mj-lt"/>
              <a:buAutoNum type="arabicPeriod"/>
            </a:pPr>
            <a:r>
              <a:rPr lang="en-US" b="1" baseline="0" dirty="0" smtClean="0">
                <a:latin typeface="Corbel" pitchFamily="-103" charset="0"/>
                <a:cs typeface="MS PGothic" pitchFamily="34" charset="-128"/>
              </a:rPr>
              <a:t>Sponsors: </a:t>
            </a:r>
            <a:r>
              <a:rPr lang="en-US" baseline="0" dirty="0" smtClean="0">
                <a:latin typeface="Corbel" pitchFamily="-103" charset="0"/>
                <a:cs typeface="MS PGothic" pitchFamily="34" charset="-128"/>
              </a:rPr>
              <a:t>Mentors with the internal authority to position their mentees in visible roles or positions, expose them to multiple facets of the work, and provide them with growth opportunities through the allocation of diverse “stretch assignments”</a:t>
            </a:r>
          </a:p>
          <a:p>
            <a:pPr marL="228600" indent="-228600">
              <a:buFont typeface="+mj-lt"/>
              <a:buAutoNum type="arabicPeriod"/>
            </a:pPr>
            <a:endParaRPr lang="en-US" baseline="0" dirty="0" smtClean="0">
              <a:latin typeface="Corbel" pitchFamily="-103" charset="0"/>
              <a:cs typeface="MS PGothic" pitchFamily="34" charset="-128"/>
            </a:endParaRPr>
          </a:p>
          <a:p>
            <a:pPr marL="228600" indent="-228600">
              <a:buFont typeface="+mj-lt"/>
              <a:buAutoNum type="arabicPeriod"/>
            </a:pPr>
            <a:r>
              <a:rPr lang="en-US" b="1" baseline="0" dirty="0" smtClean="0">
                <a:latin typeface="Corbel" pitchFamily="-103" charset="0"/>
                <a:cs typeface="MS PGothic" pitchFamily="34" charset="-128"/>
              </a:rPr>
              <a:t>Advocates: </a:t>
            </a:r>
            <a:r>
              <a:rPr lang="en-US" baseline="0" dirty="0" smtClean="0">
                <a:latin typeface="Corbel" pitchFamily="-103" charset="0"/>
                <a:cs typeface="MS PGothic" pitchFamily="34" charset="-128"/>
              </a:rPr>
              <a:t>Advocates are mentors that actively lobbied on behalf of their mentees within the higher ranks of a foundation in order to secure promotions or particular assignments. Their primary focus was about championing and representing their mentee to others when they were not in the room. </a:t>
            </a:r>
          </a:p>
          <a:p>
            <a:pPr marL="228600" indent="-228600">
              <a:buFont typeface="+mj-lt"/>
              <a:buAutoNum type="arabicPeriod"/>
            </a:pPr>
            <a:endParaRPr lang="en-US" baseline="0" dirty="0" smtClean="0">
              <a:latin typeface="Corbel" pitchFamily="-103" charset="0"/>
              <a:cs typeface="MS PGothic" pitchFamily="34" charset="-128"/>
            </a:endParaRPr>
          </a:p>
          <a:p>
            <a:pPr marL="228600" indent="-228600">
              <a:buFont typeface="+mj-lt"/>
              <a:buAutoNum type="arabicPeriod"/>
            </a:pPr>
            <a:r>
              <a:rPr lang="en-US" b="1" baseline="0" dirty="0" smtClean="0">
                <a:latin typeface="Corbel" pitchFamily="-103" charset="0"/>
                <a:cs typeface="MS PGothic" pitchFamily="34" charset="-128"/>
              </a:rPr>
              <a:t>Promoters:</a:t>
            </a:r>
            <a:r>
              <a:rPr lang="en-US" baseline="0" dirty="0" smtClean="0">
                <a:latin typeface="Corbel" pitchFamily="-103" charset="0"/>
                <a:cs typeface="MS PGothic" pitchFamily="34" charset="-128"/>
              </a:rPr>
              <a:t> Mentors that could help position their mentees for greater exposure and visibility with audiences that are external to their particular foundation, including audiences in a particular issue area or within the field of philanthropy more broadly. These mentors would often exist outside the foundation in which an individual was employed</a:t>
            </a:r>
            <a:endParaRPr lang="en-US" dirty="0" smtClean="0">
              <a:latin typeface="Corbel" pitchFamily="-103" charset="0"/>
              <a:cs typeface="MS PGothic" pitchFamily="34" charset="-128"/>
            </a:endParaRPr>
          </a:p>
          <a:p>
            <a:endParaRPr lang="en-US" dirty="0" smtClean="0">
              <a:latin typeface="Corbel" pitchFamily="-103" charset="0"/>
              <a:cs typeface="MS PGothic" pitchFamily="34" charset="-128"/>
            </a:endParaRPr>
          </a:p>
          <a:p>
            <a:r>
              <a:rPr lang="en-US" b="1" dirty="0" smtClean="0">
                <a:latin typeface="Corbel" pitchFamily="-103" charset="0"/>
                <a:cs typeface="MS PGothic" pitchFamily="34" charset="-128"/>
              </a:rPr>
              <a:t>Other findings of note on mentors:</a:t>
            </a:r>
            <a:endParaRPr lang="en-US" b="1" baseline="0" dirty="0" smtClean="0">
              <a:latin typeface="Corbel" pitchFamily="-103" charset="0"/>
              <a:cs typeface="MS PGothic" pitchFamily="34" charset="-128"/>
            </a:endParaRPr>
          </a:p>
          <a:p>
            <a:endParaRPr lang="en-US" baseline="0" dirty="0" smtClean="0">
              <a:latin typeface="Corbel" pitchFamily="-103" charset="0"/>
              <a:cs typeface="MS PGothic" pitchFamily="34" charset="-128"/>
            </a:endParaRPr>
          </a:p>
          <a:p>
            <a:pPr>
              <a:buFont typeface="Arial"/>
              <a:buChar char="•"/>
            </a:pPr>
            <a:r>
              <a:rPr lang="en-US" baseline="0" dirty="0" smtClean="0">
                <a:latin typeface="Corbel" pitchFamily="-103" charset="0"/>
                <a:cs typeface="MS PGothic" pitchFamily="34" charset="-128"/>
              </a:rPr>
              <a:t>Roles of mentors appeared to evolve over time</a:t>
            </a:r>
          </a:p>
          <a:p>
            <a:pPr>
              <a:buFont typeface="Arial"/>
              <a:buChar char="•"/>
            </a:pPr>
            <a:endParaRPr lang="en-US" baseline="0" dirty="0" smtClean="0">
              <a:latin typeface="Corbel" pitchFamily="-103" charset="0"/>
              <a:cs typeface="MS PGothic" pitchFamily="34" charset="-128"/>
            </a:endParaRPr>
          </a:p>
          <a:p>
            <a:pPr>
              <a:buFont typeface="Arial"/>
              <a:buChar char="•"/>
            </a:pPr>
            <a:r>
              <a:rPr lang="en-US" baseline="0" dirty="0" smtClean="0">
                <a:latin typeface="Corbel" pitchFamily="-103" charset="0"/>
                <a:cs typeface="MS PGothic" pitchFamily="34" charset="-128"/>
              </a:rPr>
              <a:t>Some cited internal mentors, who were much more often white and/or their first bosses, about twice as many interviewees only mentioned mentors external to their organization—and nearly all of these external mentors were people of color </a:t>
            </a:r>
          </a:p>
        </p:txBody>
      </p:sp>
      <p:sp>
        <p:nvSpPr>
          <p:cNvPr id="54275" name="Slide Number Placeholder 3"/>
          <p:cNvSpPr>
            <a:spLocks noGrp="1"/>
          </p:cNvSpPr>
          <p:nvPr>
            <p:ph type="sldNum" sz="quarter" idx="5"/>
          </p:nvPr>
        </p:nvSpPr>
        <p:spPr bwMode="auto">
          <a:noFill/>
          <a:ln>
            <a:miter lim="800000"/>
            <a:headEnd/>
            <a:tailEnd/>
          </a:ln>
        </p:spPr>
        <p:txBody>
          <a:bodyPr/>
          <a:lstStyle/>
          <a:p>
            <a:fld id="{24EC4C9F-B6EC-1047-8998-0D9FB9B114AB}" type="slidenum">
              <a:rPr lang="en-US"/>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ＭＳ Ｐゴシック" charset="0"/>
                <a:cs typeface="ＭＳ Ｐゴシック" charset="0"/>
              </a:rPr>
              <a:t>Kick off </a:t>
            </a:r>
          </a:p>
          <a:p>
            <a:pPr marL="174708" indent="-174708">
              <a:buFontTx/>
              <a:buChar char="-"/>
              <a:defRPr/>
            </a:pPr>
            <a:r>
              <a:rPr lang="en-US" dirty="0" smtClean="0">
                <a:ea typeface="ＭＳ Ｐゴシック" charset="0"/>
                <a:cs typeface="ＭＳ Ｐゴシック" charset="0"/>
              </a:rPr>
              <a:t>Happy to be cosponsoring</a:t>
            </a:r>
          </a:p>
          <a:p>
            <a:pPr marL="174708" indent="-174708">
              <a:buFontTx/>
              <a:buChar char="-"/>
              <a:defRPr/>
            </a:pPr>
            <a:r>
              <a:rPr lang="en-US" dirty="0" smtClean="0">
                <a:ea typeface="ＭＳ Ｐゴシック" charset="0"/>
                <a:cs typeface="ＭＳ Ｐゴシック" charset="0"/>
              </a:rPr>
              <a:t>Interest in webinar series</a:t>
            </a:r>
          </a:p>
          <a:p>
            <a:pPr marL="174708" indent="-174708">
              <a:buFontTx/>
              <a:buChar char="-"/>
              <a:defRPr/>
            </a:pPr>
            <a:r>
              <a:rPr lang="en-US" dirty="0" smtClean="0">
                <a:ea typeface="ＭＳ Ｐゴシック" charset="0"/>
                <a:cs typeface="ＭＳ Ｐゴシック" charset="0"/>
              </a:rPr>
              <a:t>Stay tuned: </a:t>
            </a:r>
            <a:r>
              <a:rPr lang="en-US" smtClean="0">
                <a:ea typeface="ＭＳ Ｐゴシック" charset="0"/>
                <a:cs typeface="ＭＳ Ｐゴシック" charset="0"/>
              </a:rPr>
              <a:t>coming attractions</a:t>
            </a:r>
            <a:endParaRPr lang="en-US" dirty="0" smtClean="0">
              <a:ea typeface="ＭＳ Ｐゴシック" charset="0"/>
              <a:cs typeface="ＭＳ Ｐゴシック" charset="0"/>
            </a:endParaRPr>
          </a:p>
        </p:txBody>
      </p:sp>
      <p:sp>
        <p:nvSpPr>
          <p:cNvPr id="16387" name="Slide Number Placeholder 3"/>
          <p:cNvSpPr>
            <a:spLocks noGrp="1"/>
          </p:cNvSpPr>
          <p:nvPr>
            <p:ph type="sldNum" sz="quarter" idx="5"/>
          </p:nvPr>
        </p:nvSpPr>
        <p:spPr bwMode="auto">
          <a:noFill/>
          <a:ln>
            <a:miter lim="800000"/>
            <a:headEnd/>
            <a:tailEnd/>
          </a:ln>
        </p:spPr>
        <p:txBody>
          <a:bodyPr/>
          <a:lstStyle/>
          <a:p>
            <a:fld id="{038BB4AD-35D8-FA45-B47C-C79347F4C17E}"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Corbel" pitchFamily="-103" charset="0"/>
                <a:cs typeface="MS PGothic" pitchFamily="34" charset="-128"/>
              </a:rPr>
              <a:t>Notes on voiceovers:</a:t>
            </a:r>
          </a:p>
          <a:p>
            <a:endParaRPr lang="en-US" dirty="0" smtClean="0">
              <a:latin typeface="Corbel" pitchFamily="-103" charset="0"/>
              <a:cs typeface="MS PGothic" pitchFamily="34" charset="-128"/>
            </a:endParaRPr>
          </a:p>
          <a:p>
            <a:r>
              <a:rPr lang="en-US" dirty="0" smtClean="0">
                <a:latin typeface="Corbel" pitchFamily="-103" charset="0"/>
                <a:cs typeface="MS PGothic" pitchFamily="34" charset="-128"/>
              </a:rPr>
              <a:t>Definitions of the four</a:t>
            </a:r>
            <a:r>
              <a:rPr lang="en-US" baseline="0" dirty="0" smtClean="0">
                <a:latin typeface="Corbel" pitchFamily="-103" charset="0"/>
                <a:cs typeface="MS PGothic" pitchFamily="34" charset="-128"/>
              </a:rPr>
              <a:t> roles:</a:t>
            </a:r>
          </a:p>
          <a:p>
            <a:endParaRPr lang="en-US" baseline="0" dirty="0" smtClean="0">
              <a:latin typeface="Corbel" pitchFamily="-103" charset="0"/>
              <a:cs typeface="MS PGothic" pitchFamily="34" charset="-128"/>
            </a:endParaRPr>
          </a:p>
          <a:p>
            <a:pPr marL="228600" indent="-228600">
              <a:buFont typeface="+mj-lt"/>
              <a:buAutoNum type="arabicPeriod"/>
            </a:pPr>
            <a:r>
              <a:rPr lang="en-US" b="1" baseline="0" dirty="0" smtClean="0">
                <a:latin typeface="Corbel" pitchFamily="-103" charset="0"/>
                <a:cs typeface="MS PGothic" pitchFamily="34" charset="-128"/>
              </a:rPr>
              <a:t>Advisors or Coaches:</a:t>
            </a:r>
            <a:r>
              <a:rPr lang="en-US" baseline="0" dirty="0" smtClean="0">
                <a:latin typeface="Corbel" pitchFamily="-103" charset="0"/>
                <a:cs typeface="MS PGothic" pitchFamily="34" charset="-128"/>
              </a:rPr>
              <a:t> These individuals, both internal and external to interviewees’ foundations, acted as role models and provided guidance and coaching that helped interviewees develop in their careers</a:t>
            </a:r>
          </a:p>
          <a:p>
            <a:pPr marL="228600" indent="-228600">
              <a:buFont typeface="+mj-lt"/>
              <a:buAutoNum type="arabicPeriod"/>
            </a:pPr>
            <a:endParaRPr lang="en-US" baseline="0" dirty="0" smtClean="0">
              <a:latin typeface="Corbel" pitchFamily="-103" charset="0"/>
              <a:cs typeface="MS PGothic" pitchFamily="34" charset="-128"/>
            </a:endParaRPr>
          </a:p>
          <a:p>
            <a:pPr marL="228600" indent="-228600">
              <a:buFont typeface="+mj-lt"/>
              <a:buAutoNum type="arabicPeriod"/>
            </a:pPr>
            <a:r>
              <a:rPr lang="en-US" b="1" baseline="0" dirty="0" smtClean="0">
                <a:latin typeface="Corbel" pitchFamily="-103" charset="0"/>
                <a:cs typeface="MS PGothic" pitchFamily="34" charset="-128"/>
              </a:rPr>
              <a:t>Sponsors: </a:t>
            </a:r>
            <a:r>
              <a:rPr lang="en-US" baseline="0" dirty="0" smtClean="0">
                <a:latin typeface="Corbel" pitchFamily="-103" charset="0"/>
                <a:cs typeface="MS PGothic" pitchFamily="34" charset="-128"/>
              </a:rPr>
              <a:t>Mentors with the internal authority to position their mentees in visible roles or positions, expose them to multiple facets of the work, and provide them with growth opportunities through the allocation of diverse “stretch assignments”</a:t>
            </a:r>
          </a:p>
          <a:p>
            <a:pPr marL="228600" indent="-228600">
              <a:buFont typeface="+mj-lt"/>
              <a:buAutoNum type="arabicPeriod"/>
            </a:pPr>
            <a:endParaRPr lang="en-US" baseline="0" dirty="0" smtClean="0">
              <a:latin typeface="Corbel" pitchFamily="-103" charset="0"/>
              <a:cs typeface="MS PGothic" pitchFamily="34" charset="-128"/>
            </a:endParaRPr>
          </a:p>
          <a:p>
            <a:pPr marL="228600" indent="-228600">
              <a:buFont typeface="+mj-lt"/>
              <a:buAutoNum type="arabicPeriod"/>
            </a:pPr>
            <a:r>
              <a:rPr lang="en-US" b="1" baseline="0" dirty="0" smtClean="0">
                <a:latin typeface="Corbel" pitchFamily="-103" charset="0"/>
                <a:cs typeface="MS PGothic" pitchFamily="34" charset="-128"/>
              </a:rPr>
              <a:t>Advocates: </a:t>
            </a:r>
            <a:r>
              <a:rPr lang="en-US" baseline="0" dirty="0" smtClean="0">
                <a:latin typeface="Corbel" pitchFamily="-103" charset="0"/>
                <a:cs typeface="MS PGothic" pitchFamily="34" charset="-128"/>
              </a:rPr>
              <a:t>Advocates are mentors that actively lobbied on behalf of their mentees within the higher ranks of a foundation in order to secure promotions or particular assignments. Their primary focus was about championing and representing their mentee to others when they were not in the room. </a:t>
            </a:r>
          </a:p>
          <a:p>
            <a:pPr marL="228600" indent="-228600">
              <a:buFont typeface="+mj-lt"/>
              <a:buAutoNum type="arabicPeriod"/>
            </a:pPr>
            <a:endParaRPr lang="en-US" baseline="0" dirty="0" smtClean="0">
              <a:latin typeface="Corbel" pitchFamily="-103" charset="0"/>
              <a:cs typeface="MS PGothic" pitchFamily="34" charset="-128"/>
            </a:endParaRPr>
          </a:p>
          <a:p>
            <a:pPr marL="228600" indent="-228600">
              <a:buFont typeface="+mj-lt"/>
              <a:buAutoNum type="arabicPeriod"/>
            </a:pPr>
            <a:r>
              <a:rPr lang="en-US" b="1" baseline="0" dirty="0" smtClean="0">
                <a:latin typeface="Corbel" pitchFamily="-103" charset="0"/>
                <a:cs typeface="MS PGothic" pitchFamily="34" charset="-128"/>
              </a:rPr>
              <a:t>Promoters:</a:t>
            </a:r>
            <a:r>
              <a:rPr lang="en-US" baseline="0" dirty="0" smtClean="0">
                <a:latin typeface="Corbel" pitchFamily="-103" charset="0"/>
                <a:cs typeface="MS PGothic" pitchFamily="34" charset="-128"/>
              </a:rPr>
              <a:t> Mentors that could help position their mentees for greater exposure and visibility with audiences that are external to their particular foundation, including audiences in a particular issue area or within the field of philanthropy more broadly. These mentors would often exist outside the foundation in which an individual was employed</a:t>
            </a:r>
            <a:endParaRPr lang="en-US" dirty="0" smtClean="0">
              <a:latin typeface="Corbel" pitchFamily="-103" charset="0"/>
              <a:cs typeface="MS PGothic" pitchFamily="34" charset="-128"/>
            </a:endParaRPr>
          </a:p>
          <a:p>
            <a:endParaRPr lang="en-US" dirty="0" smtClean="0">
              <a:latin typeface="Corbel" pitchFamily="-103" charset="0"/>
              <a:cs typeface="MS PGothic" pitchFamily="34" charset="-128"/>
            </a:endParaRPr>
          </a:p>
          <a:p>
            <a:r>
              <a:rPr lang="en-US" b="1" dirty="0" smtClean="0">
                <a:latin typeface="Corbel" pitchFamily="-103" charset="0"/>
                <a:cs typeface="MS PGothic" pitchFamily="34" charset="-128"/>
              </a:rPr>
              <a:t>Other findings of note on mentors:</a:t>
            </a:r>
            <a:endParaRPr lang="en-US" b="1" baseline="0" dirty="0" smtClean="0">
              <a:latin typeface="Corbel" pitchFamily="-103" charset="0"/>
              <a:cs typeface="MS PGothic" pitchFamily="34" charset="-128"/>
            </a:endParaRPr>
          </a:p>
          <a:p>
            <a:endParaRPr lang="en-US" baseline="0" dirty="0" smtClean="0">
              <a:latin typeface="Corbel" pitchFamily="-103" charset="0"/>
              <a:cs typeface="MS PGothic" pitchFamily="34" charset="-128"/>
            </a:endParaRPr>
          </a:p>
          <a:p>
            <a:pPr>
              <a:buFont typeface="Arial"/>
              <a:buChar char="•"/>
            </a:pPr>
            <a:r>
              <a:rPr lang="en-US" baseline="0" dirty="0" smtClean="0">
                <a:latin typeface="Corbel" pitchFamily="-103" charset="0"/>
                <a:cs typeface="MS PGothic" pitchFamily="34" charset="-128"/>
              </a:rPr>
              <a:t>Roles of mentors appeared to evolve over time</a:t>
            </a:r>
          </a:p>
          <a:p>
            <a:pPr>
              <a:buFont typeface="Arial"/>
              <a:buChar char="•"/>
            </a:pPr>
            <a:endParaRPr lang="en-US" baseline="0" dirty="0" smtClean="0">
              <a:latin typeface="Corbel" pitchFamily="-103" charset="0"/>
              <a:cs typeface="MS PGothic" pitchFamily="34" charset="-128"/>
            </a:endParaRPr>
          </a:p>
          <a:p>
            <a:pPr>
              <a:buFont typeface="Arial"/>
              <a:buChar char="•"/>
            </a:pPr>
            <a:r>
              <a:rPr lang="en-US" baseline="0" dirty="0" smtClean="0">
                <a:latin typeface="Corbel" pitchFamily="-103" charset="0"/>
                <a:cs typeface="MS PGothic" pitchFamily="34" charset="-128"/>
              </a:rPr>
              <a:t>Some cited internal mentors, who were much more often white and/or their first bosses, about twice as many interviewees only mentioned mentors external to their organization—and nearly all of these external mentors were people of color </a:t>
            </a:r>
          </a:p>
        </p:txBody>
      </p:sp>
      <p:sp>
        <p:nvSpPr>
          <p:cNvPr id="54275" name="Slide Number Placeholder 3"/>
          <p:cNvSpPr>
            <a:spLocks noGrp="1"/>
          </p:cNvSpPr>
          <p:nvPr>
            <p:ph type="sldNum" sz="quarter" idx="5"/>
          </p:nvPr>
        </p:nvSpPr>
        <p:spPr bwMode="auto">
          <a:noFill/>
          <a:ln>
            <a:miter lim="800000"/>
            <a:headEnd/>
            <a:tailEnd/>
          </a:ln>
        </p:spPr>
        <p:txBody>
          <a:bodyPr/>
          <a:lstStyle/>
          <a:p>
            <a:fld id="{24EC4C9F-B6EC-1047-8998-0D9FB9B114AB}" type="slidenum">
              <a:rPr lang="en-US"/>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atin typeface="Corbel" pitchFamily="-103" charset="0"/>
              <a:cs typeface="MS PGothic" pitchFamily="34" charset="-128"/>
            </a:endParaRPr>
          </a:p>
        </p:txBody>
      </p:sp>
      <p:sp>
        <p:nvSpPr>
          <p:cNvPr id="60419" name="Slide Number Placeholder 3"/>
          <p:cNvSpPr>
            <a:spLocks noGrp="1"/>
          </p:cNvSpPr>
          <p:nvPr>
            <p:ph type="sldNum" sz="quarter" idx="5"/>
          </p:nvPr>
        </p:nvSpPr>
        <p:spPr bwMode="auto">
          <a:noFill/>
          <a:ln>
            <a:miter lim="800000"/>
            <a:headEnd/>
            <a:tailEnd/>
          </a:ln>
        </p:spPr>
        <p:txBody>
          <a:bodyPr/>
          <a:lstStyle/>
          <a:p>
            <a:fld id="{99319401-67A9-DB4E-8FA5-067720C72A9F}" type="slidenum">
              <a:rPr lang="en-US"/>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atin typeface="Corbel" pitchFamily="-103" charset="0"/>
              <a:cs typeface="MS PGothic" pitchFamily="34" charset="-128"/>
            </a:endParaRPr>
          </a:p>
        </p:txBody>
      </p:sp>
      <p:sp>
        <p:nvSpPr>
          <p:cNvPr id="60419" name="Slide Number Placeholder 3"/>
          <p:cNvSpPr>
            <a:spLocks noGrp="1"/>
          </p:cNvSpPr>
          <p:nvPr>
            <p:ph type="sldNum" sz="quarter" idx="5"/>
          </p:nvPr>
        </p:nvSpPr>
        <p:spPr bwMode="auto">
          <a:noFill/>
          <a:ln>
            <a:miter lim="800000"/>
            <a:headEnd/>
            <a:tailEnd/>
          </a:ln>
        </p:spPr>
        <p:txBody>
          <a:bodyPr/>
          <a:lstStyle/>
          <a:p>
            <a:fld id="{99319401-67A9-DB4E-8FA5-067720C72A9F}" type="slidenum">
              <a:rPr lang="en-US"/>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atin typeface="Corbel" pitchFamily="-103" charset="0"/>
              <a:cs typeface="MS PGothic" pitchFamily="34" charset="-128"/>
            </a:endParaRPr>
          </a:p>
        </p:txBody>
      </p:sp>
      <p:sp>
        <p:nvSpPr>
          <p:cNvPr id="60419" name="Slide Number Placeholder 3"/>
          <p:cNvSpPr>
            <a:spLocks noGrp="1"/>
          </p:cNvSpPr>
          <p:nvPr>
            <p:ph type="sldNum" sz="quarter" idx="5"/>
          </p:nvPr>
        </p:nvSpPr>
        <p:spPr bwMode="auto">
          <a:noFill/>
          <a:ln>
            <a:miter lim="800000"/>
            <a:headEnd/>
            <a:tailEnd/>
          </a:ln>
        </p:spPr>
        <p:txBody>
          <a:bodyPr/>
          <a:lstStyle/>
          <a:p>
            <a:fld id="{99319401-67A9-DB4E-8FA5-067720C72A9F}" type="slidenum">
              <a:rPr lang="en-US"/>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atin typeface="Corbel" pitchFamily="-103" charset="0"/>
              <a:cs typeface="MS PGothic" pitchFamily="34" charset="-128"/>
            </a:endParaRPr>
          </a:p>
        </p:txBody>
      </p:sp>
      <p:sp>
        <p:nvSpPr>
          <p:cNvPr id="60419" name="Slide Number Placeholder 3"/>
          <p:cNvSpPr>
            <a:spLocks noGrp="1"/>
          </p:cNvSpPr>
          <p:nvPr>
            <p:ph type="sldNum" sz="quarter" idx="5"/>
          </p:nvPr>
        </p:nvSpPr>
        <p:spPr bwMode="auto">
          <a:noFill/>
          <a:ln>
            <a:miter lim="800000"/>
            <a:headEnd/>
            <a:tailEnd/>
          </a:ln>
        </p:spPr>
        <p:txBody>
          <a:bodyPr/>
          <a:lstStyle/>
          <a:p>
            <a:fld id="{99319401-67A9-DB4E-8FA5-067720C72A9F}" type="slidenum">
              <a:rPr lang="en-US"/>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Corbel" pitchFamily="-103" charset="0"/>
                <a:cs typeface="MS PGothic" pitchFamily="34" charset="-128"/>
              </a:rPr>
              <a:t>Notes on voiceover:</a:t>
            </a:r>
          </a:p>
          <a:p>
            <a:endParaRPr lang="en-US" dirty="0" smtClean="0">
              <a:latin typeface="Corbel" pitchFamily="-103" charset="0"/>
              <a:cs typeface="MS PGothic" pitchFamily="34" charset="-128"/>
            </a:endParaRPr>
          </a:p>
          <a:p>
            <a:r>
              <a:rPr lang="en-US" dirty="0" smtClean="0">
                <a:latin typeface="Corbel" pitchFamily="-103" charset="0"/>
                <a:cs typeface="MS PGothic" pitchFamily="34" charset="-128"/>
              </a:rPr>
              <a:t>As we mentioned,</a:t>
            </a:r>
            <a:r>
              <a:rPr lang="en-US" baseline="0" dirty="0" smtClean="0">
                <a:latin typeface="Corbel" pitchFamily="-103" charset="0"/>
                <a:cs typeface="MS PGothic" pitchFamily="34" charset="-128"/>
              </a:rPr>
              <a:t> t</a:t>
            </a:r>
            <a:r>
              <a:rPr lang="en-US" dirty="0" smtClean="0">
                <a:latin typeface="Corbel" pitchFamily="-103" charset="0"/>
                <a:cs typeface="MS PGothic" pitchFamily="34" charset="-128"/>
              </a:rPr>
              <a:t>hese </a:t>
            </a:r>
            <a:r>
              <a:rPr lang="en-US" dirty="0">
                <a:latin typeface="Corbel" pitchFamily="-103" charset="0"/>
                <a:cs typeface="MS PGothic" pitchFamily="34" charset="-128"/>
              </a:rPr>
              <a:t>findings </a:t>
            </a:r>
            <a:r>
              <a:rPr lang="en-US" dirty="0" smtClean="0">
                <a:latin typeface="Corbel" pitchFamily="-103" charset="0"/>
                <a:cs typeface="MS PGothic" pitchFamily="34" charset="-128"/>
              </a:rPr>
              <a:t>can’t</a:t>
            </a:r>
            <a:r>
              <a:rPr lang="en-US" altLang="ja-JP" dirty="0" smtClean="0">
                <a:latin typeface="Corbel" pitchFamily="-103" charset="0"/>
                <a:cs typeface="MS PGothic" pitchFamily="34" charset="-128"/>
              </a:rPr>
              <a:t> </a:t>
            </a:r>
            <a:r>
              <a:rPr lang="en-US" altLang="ja-JP" dirty="0">
                <a:latin typeface="Corbel" pitchFamily="-103" charset="0"/>
                <a:cs typeface="MS PGothic" pitchFamily="34" charset="-128"/>
              </a:rPr>
              <a:t>be generalized beyond this group, but the patterns and themes we observed are valuable fodder for future research and action. One core theme emerging from this study </a:t>
            </a:r>
            <a:r>
              <a:rPr lang="en-US" altLang="ja-JP" dirty="0" smtClean="0">
                <a:latin typeface="Corbel" pitchFamily="-103" charset="0"/>
                <a:cs typeface="MS PGothic" pitchFamily="34" charset="-128"/>
              </a:rPr>
              <a:t>is</a:t>
            </a:r>
            <a:r>
              <a:rPr lang="en-US" altLang="ja-JP" baseline="0" dirty="0" smtClean="0">
                <a:latin typeface="Corbel" pitchFamily="-103" charset="0"/>
                <a:cs typeface="MS PGothic" pitchFamily="34" charset="-128"/>
              </a:rPr>
              <a:t> one of “similar, yet different”. In other words, the experiences of our </a:t>
            </a:r>
            <a:r>
              <a:rPr lang="en-US" altLang="ja-JP" baseline="0" smtClean="0">
                <a:latin typeface="Corbel" pitchFamily="-103" charset="0"/>
                <a:cs typeface="MS PGothic" pitchFamily="34" charset="-128"/>
              </a:rPr>
              <a:t>interviewees suggest…</a:t>
            </a:r>
            <a:endParaRPr lang="en-US" dirty="0">
              <a:latin typeface="Corbel" pitchFamily="-103" charset="0"/>
              <a:cs typeface="MS PGothic" pitchFamily="34" charset="-128"/>
            </a:endParaRPr>
          </a:p>
        </p:txBody>
      </p:sp>
      <p:sp>
        <p:nvSpPr>
          <p:cNvPr id="62467" name="Slide Number Placeholder 3"/>
          <p:cNvSpPr>
            <a:spLocks noGrp="1"/>
          </p:cNvSpPr>
          <p:nvPr>
            <p:ph type="sldNum" sz="quarter" idx="5"/>
          </p:nvPr>
        </p:nvSpPr>
        <p:spPr bwMode="auto">
          <a:noFill/>
          <a:ln>
            <a:miter lim="800000"/>
            <a:headEnd/>
            <a:tailEnd/>
          </a:ln>
        </p:spPr>
        <p:txBody>
          <a:bodyPr/>
          <a:lstStyle/>
          <a:p>
            <a:fld id="{679E87E5-BF9C-7B4A-AE55-40EA74E626F6}" type="slidenum">
              <a:rPr lang="en-US"/>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atin typeface="Corbel" pitchFamily="-103" charset="0"/>
              <a:cs typeface="MS PGothic" pitchFamily="34" charset="-128"/>
            </a:endParaRPr>
          </a:p>
        </p:txBody>
      </p:sp>
      <p:sp>
        <p:nvSpPr>
          <p:cNvPr id="64515" name="Slide Number Placeholder 3"/>
          <p:cNvSpPr>
            <a:spLocks noGrp="1"/>
          </p:cNvSpPr>
          <p:nvPr>
            <p:ph type="sldNum" sz="quarter" idx="5"/>
          </p:nvPr>
        </p:nvSpPr>
        <p:spPr bwMode="auto">
          <a:noFill/>
          <a:ln>
            <a:miter lim="800000"/>
            <a:headEnd/>
            <a:tailEnd/>
          </a:ln>
        </p:spPr>
        <p:txBody>
          <a:bodyPr/>
          <a:lstStyle/>
          <a:p>
            <a:fld id="{D2F26C38-FEA0-1A4F-9C59-DAEB184ED66D}" type="slidenum">
              <a:rPr lang="en-US"/>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atin typeface="Corbel" pitchFamily="-103" charset="0"/>
              <a:cs typeface="MS PGothic" pitchFamily="34" charset="-128"/>
            </a:endParaRPr>
          </a:p>
        </p:txBody>
      </p:sp>
      <p:sp>
        <p:nvSpPr>
          <p:cNvPr id="66563" name="Slide Number Placeholder 3"/>
          <p:cNvSpPr>
            <a:spLocks noGrp="1"/>
          </p:cNvSpPr>
          <p:nvPr>
            <p:ph type="sldNum" sz="quarter" idx="5"/>
          </p:nvPr>
        </p:nvSpPr>
        <p:spPr bwMode="auto">
          <a:noFill/>
          <a:ln>
            <a:miter lim="800000"/>
            <a:headEnd/>
            <a:tailEnd/>
          </a:ln>
        </p:spPr>
        <p:txBody>
          <a:bodyPr/>
          <a:lstStyle/>
          <a:p>
            <a:fld id="{CBA61DBC-7B8B-4847-A101-572F19F64D0C}" type="slidenum">
              <a:rPr lang="en-US">
                <a:ea typeface="ＭＳ Ｐゴシック" pitchFamily="-103" charset="-128"/>
                <a:cs typeface="ＭＳ Ｐゴシック" pitchFamily="-103" charset="-128"/>
              </a:rPr>
              <a:pPr/>
              <a:t>30</a:t>
            </a:fld>
            <a:endParaRPr lang="en-US">
              <a:ea typeface="ＭＳ Ｐゴシック" pitchFamily="-103" charset="-128"/>
              <a:cs typeface="ＭＳ Ｐゴシック" pitchFamily="-103"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atin typeface="Corbel" pitchFamily="-103" charset="0"/>
              <a:cs typeface="MS PGothic" pitchFamily="34" charset="-128"/>
            </a:endParaRPr>
          </a:p>
        </p:txBody>
      </p:sp>
      <p:sp>
        <p:nvSpPr>
          <p:cNvPr id="69635" name="Slide Number Placeholder 3"/>
          <p:cNvSpPr>
            <a:spLocks noGrp="1"/>
          </p:cNvSpPr>
          <p:nvPr>
            <p:ph type="sldNum" sz="quarter" idx="5"/>
          </p:nvPr>
        </p:nvSpPr>
        <p:spPr bwMode="auto">
          <a:noFill/>
          <a:ln>
            <a:miter lim="800000"/>
            <a:headEnd/>
            <a:tailEnd/>
          </a:ln>
        </p:spPr>
        <p:txBody>
          <a:bodyPr/>
          <a:lstStyle/>
          <a:p>
            <a:fld id="{7EF6AC5D-4074-464A-9A1E-EC9857C14A14}" type="slidenum">
              <a:rPr lang="en-US"/>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marL="0" lvl="1" defTabSz="465138" eaLnBrk="1" hangingPunct="1">
              <a:spcBef>
                <a:spcPct val="0"/>
              </a:spcBef>
            </a:pPr>
            <a:endParaRPr lang="en-US">
              <a:latin typeface="Corbel" pitchFamily="-103" charset="0"/>
              <a:cs typeface="MS PGothic" pitchFamily="34" charset="-128"/>
            </a:endParaRPr>
          </a:p>
          <a:p>
            <a:pPr marL="0" lvl="1" defTabSz="465138" eaLnBrk="1" hangingPunct="1">
              <a:spcBef>
                <a:spcPct val="0"/>
              </a:spcBef>
            </a:pPr>
            <a:r>
              <a:rPr lang="en-US">
                <a:latin typeface="Corbel" pitchFamily="-103" charset="0"/>
                <a:cs typeface="MS PGothic" pitchFamily="34" charset="-128"/>
              </a:rPr>
              <a:t>February: D5 commissioned a landmark scan of programs, policies, and practices in philanthropy, identifying a wide range of resources to advance diversity, equity, and inclusion – how can we spread the word and build the will for action? Start with the </a:t>
            </a:r>
            <a:r>
              <a:rPr lang="ja-JP" altLang="en-US">
                <a:latin typeface="Corbel" pitchFamily="-103" charset="0"/>
                <a:cs typeface="MS PGothic" pitchFamily="34" charset="-128"/>
              </a:rPr>
              <a:t>“</a:t>
            </a:r>
            <a:r>
              <a:rPr lang="en-US" altLang="ja-JP">
                <a:latin typeface="Corbel" pitchFamily="-103" charset="0"/>
                <a:cs typeface="MS PGothic" pitchFamily="34" charset="-128"/>
              </a:rPr>
              <a:t>5 Ms</a:t>
            </a:r>
            <a:r>
              <a:rPr lang="ja-JP" altLang="en-US">
                <a:latin typeface="Corbel" pitchFamily="-103" charset="0"/>
                <a:cs typeface="MS PGothic" pitchFamily="34" charset="-128"/>
              </a:rPr>
              <a:t>”</a:t>
            </a:r>
            <a:r>
              <a:rPr lang="en-US" altLang="ja-JP">
                <a:latin typeface="Corbel" pitchFamily="-103" charset="0"/>
                <a:cs typeface="MS PGothic" pitchFamily="34" charset="-128"/>
              </a:rPr>
              <a:t> – Mobilizers, Missions, Money, Moments, and Movements. </a:t>
            </a:r>
          </a:p>
          <a:p>
            <a:pPr defTabSz="465138"/>
            <a:endParaRPr lang="en-US">
              <a:latin typeface="Corbel" pitchFamily="-103" charset="0"/>
              <a:cs typeface="MS PGothic" pitchFamily="34" charset="-128"/>
            </a:endParaRPr>
          </a:p>
          <a:p>
            <a:pPr marL="0" lvl="1" defTabSz="465138" eaLnBrk="1" hangingPunct="1">
              <a:spcBef>
                <a:spcPct val="0"/>
              </a:spcBef>
            </a:pPr>
            <a:r>
              <a:rPr lang="en-US">
                <a:latin typeface="Corbel" pitchFamily="-103" charset="0"/>
                <a:cs typeface="MS PGothic" pitchFamily="34" charset="-128"/>
              </a:rPr>
              <a:t>March: Who works in philanthropy? Where do philanthropic dollars go? In our era of big data and in a field that recognizes the importance of data, why is the collection and sharing of demographic data so elusive? Join the discussion of lessons learned and ideas for moving forward.</a:t>
            </a:r>
          </a:p>
          <a:p>
            <a:pPr marL="0" lvl="1" defTabSz="465138" eaLnBrk="1" hangingPunct="1">
              <a:spcBef>
                <a:spcPct val="0"/>
              </a:spcBef>
            </a:pPr>
            <a:endParaRPr lang="en-US">
              <a:latin typeface="Corbel" pitchFamily="-103" charset="0"/>
              <a:cs typeface="MS PGothic" pitchFamily="34" charset="-128"/>
            </a:endParaRPr>
          </a:p>
          <a:p>
            <a:pPr marL="0" lvl="1" defTabSz="465138" eaLnBrk="1" hangingPunct="1">
              <a:spcBef>
                <a:spcPct val="0"/>
              </a:spcBef>
            </a:pPr>
            <a:r>
              <a:rPr lang="en-US">
                <a:latin typeface="Corbel" pitchFamily="-103" charset="0"/>
                <a:cs typeface="MS PGothic" pitchFamily="34" charset="-128"/>
              </a:rPr>
              <a:t>April: Philanthropy Northwest shares what it has learned from CEOs and leaders in the field that are working to advance diversity, equity, and inclusion—and how those lessons can be applied in your organization.  </a:t>
            </a:r>
          </a:p>
          <a:p>
            <a:pPr marL="0" lvl="1" defTabSz="465138" eaLnBrk="1" hangingPunct="1">
              <a:spcBef>
                <a:spcPct val="0"/>
              </a:spcBef>
            </a:pPr>
            <a:endParaRPr lang="en-US">
              <a:latin typeface="Corbel" pitchFamily="-103" charset="0"/>
              <a:cs typeface="MS PGothic" pitchFamily="34" charset="-128"/>
            </a:endParaRPr>
          </a:p>
          <a:p>
            <a:pPr marL="0" lvl="1" defTabSz="465138" eaLnBrk="1" hangingPunct="1">
              <a:spcBef>
                <a:spcPct val="0"/>
              </a:spcBef>
            </a:pPr>
            <a:r>
              <a:rPr lang="en-US">
                <a:latin typeface="Corbel" pitchFamily="-103" charset="0"/>
                <a:cs typeface="MS PGothic" pitchFamily="34" charset="-128"/>
              </a:rPr>
              <a:t>May: In the first study of its kind, researchers interviewed people of color at a range of levels in philanthropy, including active practitioners and leaders and those that have left the field, to identify what got them in, kept them in, or influenced their decisions to leave philanthropy. Learn about the findings and the questions they raise for the field. </a:t>
            </a:r>
          </a:p>
          <a:p>
            <a:pPr marL="0" lvl="1" defTabSz="465138" eaLnBrk="1" hangingPunct="1">
              <a:spcBef>
                <a:spcPct val="0"/>
              </a:spcBef>
            </a:pPr>
            <a:endParaRPr lang="en-US">
              <a:latin typeface="Corbel" pitchFamily="-103" charset="0"/>
              <a:cs typeface="MS PGothic" pitchFamily="34" charset="-128"/>
            </a:endParaRPr>
          </a:p>
          <a:p>
            <a:pPr defTabSz="465138"/>
            <a:endParaRPr lang="en-US">
              <a:latin typeface="Corbel" pitchFamily="-103" charset="0"/>
              <a:cs typeface="MS PGothic" pitchFamily="34" charset="-128"/>
            </a:endParaRPr>
          </a:p>
        </p:txBody>
      </p:sp>
      <p:sp>
        <p:nvSpPr>
          <p:cNvPr id="20483" name="Slide Number Placeholder 3"/>
          <p:cNvSpPr>
            <a:spLocks noGrp="1"/>
          </p:cNvSpPr>
          <p:nvPr>
            <p:ph type="sldNum" sz="quarter" idx="5"/>
          </p:nvPr>
        </p:nvSpPr>
        <p:spPr bwMode="auto">
          <a:noFill/>
          <a:ln>
            <a:miter lim="800000"/>
            <a:headEnd/>
            <a:tailEnd/>
          </a:ln>
        </p:spPr>
        <p:txBody>
          <a:bodyPr/>
          <a:lstStyle/>
          <a:p>
            <a:fld id="{E175BB43-BF32-C447-A3CD-82DD24866EFE}" type="slidenum">
              <a:rPr lang="en-US"/>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atin typeface="Corbel" pitchFamily="-103" charset="0"/>
                <a:cs typeface="MS PGothic" pitchFamily="34" charset="-128"/>
              </a:rPr>
              <a:t>Kelly</a:t>
            </a:r>
          </a:p>
          <a:p>
            <a:r>
              <a:rPr lang="en-US">
                <a:latin typeface="Corbel" pitchFamily="-103" charset="0"/>
                <a:cs typeface="MS PGothic" pitchFamily="34" charset="-128"/>
              </a:rPr>
              <a:t>- What D5 is/genesis</a:t>
            </a:r>
          </a:p>
        </p:txBody>
      </p:sp>
      <p:sp>
        <p:nvSpPr>
          <p:cNvPr id="23555" name="Slide Number Placeholder 3"/>
          <p:cNvSpPr>
            <a:spLocks noGrp="1"/>
          </p:cNvSpPr>
          <p:nvPr>
            <p:ph type="sldNum" sz="quarter" idx="5"/>
          </p:nvPr>
        </p:nvSpPr>
        <p:spPr bwMode="auto">
          <a:noFill/>
          <a:ln>
            <a:miter lim="800000"/>
            <a:headEnd/>
            <a:tailEnd/>
          </a:ln>
        </p:spPr>
        <p:txBody>
          <a:bodyPr/>
          <a:lstStyle/>
          <a:p>
            <a:fld id="{E8503B39-D379-EF46-870C-1E50DE2009D8}" type="slidenum">
              <a:rPr lang="en-US"/>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atin typeface="Corbel" pitchFamily="-103" charset="0"/>
              <a:cs typeface="MS PGothic" pitchFamily="34" charset="-128"/>
            </a:endParaRPr>
          </a:p>
        </p:txBody>
      </p:sp>
      <p:sp>
        <p:nvSpPr>
          <p:cNvPr id="25603" name="Slide Number Placeholder 3"/>
          <p:cNvSpPr>
            <a:spLocks noGrp="1"/>
          </p:cNvSpPr>
          <p:nvPr>
            <p:ph type="sldNum" sz="quarter" idx="5"/>
          </p:nvPr>
        </p:nvSpPr>
        <p:spPr bwMode="auto">
          <a:noFill/>
          <a:ln>
            <a:miter lim="800000"/>
            <a:headEnd/>
            <a:tailEnd/>
          </a:ln>
        </p:spPr>
        <p:txBody>
          <a:bodyPr/>
          <a:lstStyle/>
          <a:p>
            <a:fld id="{0E4457A1-E2C5-2F48-8BFC-A511940D02C6}" type="slidenum">
              <a:rPr lang="en-US"/>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atin typeface="Corbel" pitchFamily="-103" charset="0"/>
              <a:cs typeface="MS PGothic" pitchFamily="34" charset="-128"/>
            </a:endParaRPr>
          </a:p>
        </p:txBody>
      </p:sp>
      <p:sp>
        <p:nvSpPr>
          <p:cNvPr id="27651" name="Slide Number Placeholder 3"/>
          <p:cNvSpPr>
            <a:spLocks noGrp="1"/>
          </p:cNvSpPr>
          <p:nvPr>
            <p:ph type="sldNum" sz="quarter" idx="5"/>
          </p:nvPr>
        </p:nvSpPr>
        <p:spPr bwMode="auto">
          <a:noFill/>
          <a:ln>
            <a:miter lim="800000"/>
            <a:headEnd/>
            <a:tailEnd/>
          </a:ln>
        </p:spPr>
        <p:txBody>
          <a:bodyPr/>
          <a:lstStyle/>
          <a:p>
            <a:fld id="{A44EE4B5-076C-2446-8E9F-CAE5502153EC}" type="slidenum">
              <a:rPr lang="en-US"/>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Corbel" pitchFamily="-103" charset="0"/>
                <a:cs typeface="MS PGothic" pitchFamily="34" charset="-128"/>
              </a:rPr>
              <a:t>Notes on voiceover:</a:t>
            </a:r>
          </a:p>
          <a:p>
            <a:endParaRPr lang="en-US" dirty="0" smtClean="0">
              <a:latin typeface="Corbel" pitchFamily="-103" charset="0"/>
              <a:cs typeface="MS PGothic" pitchFamily="34" charset="-128"/>
            </a:endParaRPr>
          </a:p>
          <a:p>
            <a:r>
              <a:rPr lang="en-US" dirty="0" smtClean="0">
                <a:latin typeface="Corbel" pitchFamily="-103" charset="0"/>
                <a:cs typeface="MS PGothic" pitchFamily="34" charset="-128"/>
              </a:rPr>
              <a:t>Before</a:t>
            </a:r>
            <a:r>
              <a:rPr lang="en-US" baseline="0" dirty="0" smtClean="0">
                <a:latin typeface="Corbel" pitchFamily="-103" charset="0"/>
                <a:cs typeface="MS PGothic" pitchFamily="34" charset="-128"/>
              </a:rPr>
              <a:t> jump into the report findings, want to give some context for this study:</a:t>
            </a:r>
          </a:p>
          <a:p>
            <a:endParaRPr lang="en-US" dirty="0" smtClean="0">
              <a:latin typeface="Corbel" pitchFamily="-103" charset="0"/>
              <a:cs typeface="MS PGothic" pitchFamily="34" charset="-128"/>
            </a:endParaRPr>
          </a:p>
          <a:p>
            <a:pPr lvl="1">
              <a:buFont typeface="Arial"/>
              <a:buChar char="•"/>
            </a:pPr>
            <a:r>
              <a:rPr lang="en-US" dirty="0" smtClean="0">
                <a:latin typeface="Corbel" pitchFamily="-103" charset="0"/>
                <a:cs typeface="MS PGothic" pitchFamily="34" charset="-128"/>
              </a:rPr>
              <a:t>While some progress has been made, people of color are still significantly under-represented in the senior leadership ranks in philanthropy. </a:t>
            </a:r>
          </a:p>
          <a:p>
            <a:pPr lvl="1">
              <a:buFont typeface="Arial"/>
              <a:buChar char="•"/>
            </a:pPr>
            <a:endParaRPr lang="en-US" dirty="0" smtClean="0">
              <a:latin typeface="Corbel" pitchFamily="-103" charset="0"/>
              <a:cs typeface="MS PGothic" pitchFamily="34" charset="-128"/>
            </a:endParaRPr>
          </a:p>
          <a:p>
            <a:pPr lvl="1">
              <a:buFont typeface="Arial"/>
              <a:buChar char="•"/>
            </a:pPr>
            <a:r>
              <a:rPr lang="en-US" dirty="0" smtClean="0">
                <a:latin typeface="Corbel" pitchFamily="-103" charset="0"/>
                <a:cs typeface="MS PGothic" pitchFamily="34" charset="-128"/>
              </a:rPr>
              <a:t>When we looked at the research base on this issue, there really wasn’t much there; with the exception of some</a:t>
            </a:r>
            <a:r>
              <a:rPr lang="en-US" baseline="0" dirty="0" smtClean="0">
                <a:latin typeface="Corbel" pitchFamily="-103" charset="0"/>
                <a:cs typeface="MS PGothic" pitchFamily="34" charset="-128"/>
              </a:rPr>
              <a:t> recent work by the Council on Foundations, m</a:t>
            </a:r>
            <a:r>
              <a:rPr lang="en-US" dirty="0" smtClean="0">
                <a:latin typeface="Corbel" pitchFamily="-103" charset="0"/>
                <a:cs typeface="MS PGothic" pitchFamily="34" charset="-128"/>
              </a:rPr>
              <a:t>uch of</a:t>
            </a:r>
            <a:r>
              <a:rPr lang="en-US" baseline="0" dirty="0" smtClean="0">
                <a:latin typeface="Corbel" pitchFamily="-103" charset="0"/>
                <a:cs typeface="MS PGothic" pitchFamily="34" charset="-128"/>
              </a:rPr>
              <a:t> the past research on this issue is either over a decade old or has a regional lens. </a:t>
            </a:r>
          </a:p>
          <a:p>
            <a:pPr lvl="1">
              <a:buFont typeface="Arial"/>
              <a:buChar char="•"/>
            </a:pPr>
            <a:endParaRPr lang="en-US" baseline="0" dirty="0" smtClean="0">
              <a:latin typeface="Corbel" pitchFamily="-103" charset="0"/>
              <a:cs typeface="MS PGothic" pitchFamily="34" charset="-128"/>
            </a:endParaRPr>
          </a:p>
          <a:p>
            <a:pPr lvl="1">
              <a:buFont typeface="Arial"/>
              <a:buChar char="•"/>
            </a:pPr>
            <a:r>
              <a:rPr lang="en-US" baseline="0" dirty="0" smtClean="0">
                <a:latin typeface="Corbel" pitchFamily="-103" charset="0"/>
                <a:cs typeface="MS PGothic" pitchFamily="34" charset="-128"/>
              </a:rPr>
              <a:t>This research has been useful in elucidating trends and comparing professional experiences among racial and ethnic groups, but the field lacks an empirical understanding of </a:t>
            </a:r>
            <a:r>
              <a:rPr lang="en-US" i="1" baseline="0" dirty="0" smtClean="0">
                <a:latin typeface="Corbel" pitchFamily="-103" charset="0"/>
                <a:cs typeface="MS PGothic" pitchFamily="34" charset="-128"/>
              </a:rPr>
              <a:t>how</a:t>
            </a:r>
            <a:r>
              <a:rPr lang="en-US" baseline="0" dirty="0" smtClean="0">
                <a:latin typeface="Corbel" pitchFamily="-103" charset="0"/>
                <a:cs typeface="MS PGothic" pitchFamily="34" charset="-128"/>
              </a:rPr>
              <a:t> </a:t>
            </a:r>
            <a:r>
              <a:rPr lang="en-US" i="0" baseline="0" dirty="0" smtClean="0">
                <a:latin typeface="Corbel" pitchFamily="-103" charset="0"/>
                <a:cs typeface="MS PGothic" pitchFamily="34" charset="-128"/>
              </a:rPr>
              <a:t>professionals of color have pierced the upper echelons of philanthropy—and the barriers and contributors to such paths. That was the genesis for this qualitative study. </a:t>
            </a:r>
          </a:p>
          <a:p>
            <a:pPr lvl="1">
              <a:buFont typeface="Arial"/>
              <a:buChar char="•"/>
            </a:pPr>
            <a:endParaRPr lang="en-US" i="0" baseline="0" dirty="0" smtClean="0">
              <a:latin typeface="Corbel" pitchFamily="-103" charset="0"/>
              <a:cs typeface="MS PGothic" pitchFamily="34" charset="-128"/>
            </a:endParaRPr>
          </a:p>
          <a:p>
            <a:pPr lvl="1">
              <a:buFont typeface="Arial"/>
              <a:buChar char="•"/>
            </a:pPr>
            <a:r>
              <a:rPr lang="en-US" i="0" baseline="0" dirty="0" smtClean="0">
                <a:latin typeface="Corbel" pitchFamily="-103" charset="0"/>
                <a:cs typeface="MS PGothic" pitchFamily="34" charset="-128"/>
              </a:rPr>
              <a:t>Our goal was to provide the field with a richer exploration of how professionals of color enter foundations, how they advance across their careers, and what factors may impede or facilitate their advancement paths within the sector. </a:t>
            </a:r>
          </a:p>
          <a:p>
            <a:pPr lvl="1">
              <a:buFont typeface="Arial"/>
              <a:buChar char="•"/>
            </a:pPr>
            <a:endParaRPr lang="en-US" i="0" baseline="0" dirty="0" smtClean="0">
              <a:latin typeface="Corbel" pitchFamily="-103" charset="0"/>
              <a:cs typeface="MS PGothic" pitchFamily="34" charset="-128"/>
            </a:endParaRPr>
          </a:p>
          <a:p>
            <a:pPr lvl="1">
              <a:buFont typeface="Arial"/>
              <a:buChar char="•"/>
            </a:pPr>
            <a:r>
              <a:rPr lang="en-US" i="0" baseline="0" dirty="0" smtClean="0">
                <a:latin typeface="Corbel" pitchFamily="-103" charset="0"/>
                <a:cs typeface="MS PGothic" pitchFamily="34" charset="-128"/>
              </a:rPr>
              <a:t>Today we’ll be highlighting some of the key findings from our report, which should be released by D5 in the next couple of weeks (?). </a:t>
            </a:r>
          </a:p>
          <a:p>
            <a:pPr lvl="1">
              <a:buFont typeface="Arial"/>
              <a:buChar char="•"/>
            </a:pPr>
            <a:endParaRPr lang="en-US" i="0" baseline="0" dirty="0" smtClean="0">
              <a:latin typeface="Corbel" pitchFamily="-103" charset="0"/>
              <a:cs typeface="MS PGothic" pitchFamily="34" charset="-128"/>
            </a:endParaRPr>
          </a:p>
          <a:p>
            <a:pPr lvl="2">
              <a:buFont typeface="Arial"/>
              <a:buChar char="•"/>
            </a:pPr>
            <a:r>
              <a:rPr lang="en-US" dirty="0" smtClean="0">
                <a:latin typeface="Corbel" pitchFamily="-103" charset="0"/>
                <a:cs typeface="MS PGothic" pitchFamily="34" charset="-128"/>
              </a:rPr>
              <a:t>One thing to note is that there are some</a:t>
            </a:r>
            <a:r>
              <a:rPr lang="en-US" baseline="0" dirty="0" smtClean="0">
                <a:latin typeface="Corbel" pitchFamily="-103" charset="0"/>
                <a:cs typeface="MS PGothic" pitchFamily="34" charset="-128"/>
              </a:rPr>
              <a:t> </a:t>
            </a:r>
            <a:r>
              <a:rPr lang="en-US" dirty="0" smtClean="0">
                <a:latin typeface="Corbel" pitchFamily="-103" charset="0"/>
                <a:cs typeface="MS PGothic" pitchFamily="34" charset="-128"/>
              </a:rPr>
              <a:t>interesting overlaps between our findings about the barriers to advancement of professionals of color in philanthropy and those in a recently released report from ABFE exploring why black professionals are leaving philanthropy—so we recommended folks take a look at that report, as</a:t>
            </a:r>
            <a:r>
              <a:rPr lang="en-US" baseline="0" dirty="0" smtClean="0">
                <a:latin typeface="Corbel" pitchFamily="-103" charset="0"/>
                <a:cs typeface="MS PGothic" pitchFamily="34" charset="-128"/>
              </a:rPr>
              <a:t> well</a:t>
            </a:r>
            <a:endParaRPr lang="en-US" dirty="0" smtClean="0">
              <a:latin typeface="Corbel" pitchFamily="-103" charset="0"/>
              <a:cs typeface="MS PGothic" pitchFamily="34" charset="-128"/>
            </a:endParaRPr>
          </a:p>
          <a:p>
            <a:pPr lvl="1">
              <a:buFont typeface="Arial"/>
              <a:buChar char="•"/>
            </a:pPr>
            <a:endParaRPr lang="en-US" dirty="0" smtClean="0">
              <a:latin typeface="Corbel" pitchFamily="-103" charset="0"/>
              <a:cs typeface="MS PGothic" pitchFamily="34" charset="-128"/>
            </a:endParaRPr>
          </a:p>
          <a:p>
            <a:pPr marL="457200" marR="0" lvl="1" indent="0" algn="l" defTabSz="457200" rtl="0" eaLnBrk="0" fontAlgn="base" latinLnBrk="0" hangingPunct="0">
              <a:lnSpc>
                <a:spcPct val="100000"/>
              </a:lnSpc>
              <a:spcBef>
                <a:spcPct val="30000"/>
              </a:spcBef>
              <a:spcAft>
                <a:spcPct val="0"/>
              </a:spcAft>
              <a:buClrTx/>
              <a:buSzTx/>
              <a:buFont typeface="Arial"/>
              <a:buChar char="•"/>
              <a:tabLst/>
              <a:defRPr/>
            </a:pPr>
            <a:r>
              <a:rPr lang="en-US" dirty="0" smtClean="0">
                <a:latin typeface="Corbel" pitchFamily="-103" charset="0"/>
                <a:cs typeface="MS PGothic" pitchFamily="34" charset="-128"/>
              </a:rPr>
              <a:t>Last but not least</a:t>
            </a:r>
            <a:r>
              <a:rPr lang="en-US" baseline="0" dirty="0" smtClean="0">
                <a:latin typeface="Corbel" pitchFamily="-103" charset="0"/>
                <a:cs typeface="MS PGothic" pitchFamily="34" charset="-128"/>
              </a:rPr>
              <a:t>, we want to thank </a:t>
            </a:r>
            <a:r>
              <a:rPr lang="en-US" dirty="0" smtClean="0">
                <a:latin typeface="Corbel" pitchFamily="-103" charset="0"/>
                <a:cs typeface="MS PGothic" pitchFamily="34" charset="-128"/>
              </a:rPr>
              <a:t>the individuals</a:t>
            </a:r>
            <a:r>
              <a:rPr lang="en-US" baseline="0" dirty="0" smtClean="0">
                <a:latin typeface="Corbel" pitchFamily="-103" charset="0"/>
                <a:cs typeface="MS PGothic" pitchFamily="34" charset="-128"/>
              </a:rPr>
              <a:t> who were so generous in sharing their experiences and insights with our research team and the broader field. </a:t>
            </a:r>
            <a:endParaRPr lang="en-US" dirty="0" smtClean="0">
              <a:latin typeface="Corbel" pitchFamily="-103" charset="0"/>
              <a:cs typeface="MS PGothic" pitchFamily="34" charset="-128"/>
            </a:endParaRPr>
          </a:p>
          <a:p>
            <a:endParaRPr lang="en-US" dirty="0" smtClean="0">
              <a:latin typeface="Corbel" pitchFamily="-103" charset="0"/>
              <a:cs typeface="MS PGothic" pitchFamily="34" charset="-128"/>
            </a:endParaRPr>
          </a:p>
          <a:p>
            <a:r>
              <a:rPr lang="en-US" dirty="0" smtClean="0">
                <a:latin typeface="Corbel" pitchFamily="-103" charset="0"/>
                <a:cs typeface="MS PGothic" pitchFamily="34" charset="-128"/>
              </a:rPr>
              <a:t>Also</a:t>
            </a:r>
            <a:r>
              <a:rPr lang="en-US" baseline="0" dirty="0" smtClean="0">
                <a:latin typeface="Corbel" pitchFamily="-103" charset="0"/>
                <a:cs typeface="MS PGothic" pitchFamily="34" charset="-128"/>
              </a:rPr>
              <a:t> note that the quotes were taken from interviews conducted as part of the study.</a:t>
            </a:r>
            <a:endParaRPr lang="en-US" dirty="0" smtClean="0">
              <a:latin typeface="Corbel" pitchFamily="-103" charset="0"/>
              <a:cs typeface="MS PGothic" pitchFamily="34" charset="-128"/>
            </a:endParaRPr>
          </a:p>
        </p:txBody>
      </p:sp>
      <p:sp>
        <p:nvSpPr>
          <p:cNvPr id="29699" name="Slide Number Placeholder 3"/>
          <p:cNvSpPr>
            <a:spLocks noGrp="1"/>
          </p:cNvSpPr>
          <p:nvPr>
            <p:ph type="sldNum" sz="quarter" idx="5"/>
          </p:nvPr>
        </p:nvSpPr>
        <p:spPr bwMode="auto">
          <a:noFill/>
          <a:ln>
            <a:miter lim="800000"/>
            <a:headEnd/>
            <a:tailEnd/>
          </a:ln>
        </p:spPr>
        <p:txBody>
          <a:bodyPr/>
          <a:lstStyle/>
          <a:p>
            <a:fld id="{DAB0755E-C35E-364F-997A-5518D10FD155}" type="slidenum">
              <a:rPr lang="en-US"/>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endParaRPr lang="en-US" dirty="0">
              <a:latin typeface="Corbel" pitchFamily="-103" charset="0"/>
              <a:cs typeface="MS PGothic" pitchFamily="34" charset="-128"/>
            </a:endParaRPr>
          </a:p>
        </p:txBody>
      </p:sp>
      <p:sp>
        <p:nvSpPr>
          <p:cNvPr id="33795" name="Slide Number Placeholder 3"/>
          <p:cNvSpPr>
            <a:spLocks noGrp="1"/>
          </p:cNvSpPr>
          <p:nvPr>
            <p:ph type="sldNum" sz="quarter" idx="5"/>
          </p:nvPr>
        </p:nvSpPr>
        <p:spPr bwMode="auto">
          <a:noFill/>
          <a:ln>
            <a:miter lim="800000"/>
            <a:headEnd/>
            <a:tailEnd/>
          </a:ln>
        </p:spPr>
        <p:txBody>
          <a:bodyPr/>
          <a:lstStyle/>
          <a:p>
            <a:fld id="{8A0ED27C-CF93-2E4A-A2BF-E3EDB40EC5B9}" type="slidenum">
              <a:rPr lang="en-US"/>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a:buFontTx/>
              <a:buChar char="-"/>
            </a:pPr>
            <a:r>
              <a:rPr lang="en-US" dirty="0" smtClean="0">
                <a:latin typeface="Corbel" pitchFamily="-103" charset="0"/>
                <a:cs typeface="MS PGothic" pitchFamily="34" charset="-128"/>
              </a:rPr>
              <a:t>Notes on voiceovers:</a:t>
            </a:r>
          </a:p>
          <a:p>
            <a:pPr marL="171450" indent="-171450">
              <a:buFontTx/>
              <a:buChar char="-"/>
            </a:pPr>
            <a:endParaRPr lang="en-US" dirty="0" smtClean="0">
              <a:latin typeface="Corbel" pitchFamily="-103" charset="0"/>
              <a:cs typeface="MS PGothic" pitchFamily="34" charset="-128"/>
            </a:endParaRPr>
          </a:p>
          <a:p>
            <a:pPr marL="171450" indent="-171450">
              <a:buFontTx/>
              <a:buChar char="-"/>
            </a:pPr>
            <a:r>
              <a:rPr lang="en-US" b="1" dirty="0" smtClean="0">
                <a:latin typeface="Corbel" pitchFamily="-103" charset="0"/>
                <a:cs typeface="MS PGothic" pitchFamily="34" charset="-128"/>
              </a:rPr>
              <a:t>Sample</a:t>
            </a:r>
          </a:p>
          <a:p>
            <a:pPr marL="628650" lvl="1" indent="-171450">
              <a:buFontTx/>
              <a:buChar char="-"/>
            </a:pPr>
            <a:r>
              <a:rPr lang="en-US" dirty="0" smtClean="0">
                <a:latin typeface="Corbel" pitchFamily="-103" charset="0"/>
                <a:cs typeface="MS PGothic" pitchFamily="34" charset="-128"/>
              </a:rPr>
              <a:t>Selected </a:t>
            </a:r>
            <a:r>
              <a:rPr lang="en-US" dirty="0">
                <a:latin typeface="Corbel" pitchFamily="-103" charset="0"/>
                <a:cs typeface="MS PGothic" pitchFamily="34" charset="-128"/>
              </a:rPr>
              <a:t>interviewees</a:t>
            </a:r>
            <a:r>
              <a:rPr lang="en-US" dirty="0" smtClean="0">
                <a:latin typeface="Corbel" pitchFamily="-103" charset="0"/>
                <a:cs typeface="MS PGothic" pitchFamily="34" charset="-128"/>
              </a:rPr>
              <a:t> from a </a:t>
            </a:r>
            <a:r>
              <a:rPr lang="en-US" dirty="0">
                <a:latin typeface="Corbel" pitchFamily="-103" charset="0"/>
                <a:cs typeface="MS PGothic" pitchFamily="34" charset="-128"/>
              </a:rPr>
              <a:t>list of over 600 professionals of color with sector </a:t>
            </a:r>
            <a:r>
              <a:rPr lang="en-US" dirty="0" smtClean="0">
                <a:latin typeface="Corbel" pitchFamily="-103" charset="0"/>
                <a:cs typeface="MS PGothic" pitchFamily="34" charset="-128"/>
              </a:rPr>
              <a:t>experience</a:t>
            </a:r>
          </a:p>
          <a:p>
            <a:pPr marL="628650" lvl="1" indent="-171450">
              <a:buFontTx/>
              <a:buChar char="-"/>
            </a:pPr>
            <a:endParaRPr lang="en-US" dirty="0" smtClean="0">
              <a:latin typeface="Corbel" pitchFamily="-103" charset="0"/>
              <a:cs typeface="MS PGothic" pitchFamily="34" charset="-128"/>
            </a:endParaRPr>
          </a:p>
          <a:p>
            <a:pPr marL="628650" lvl="1" indent="-171450">
              <a:buFontTx/>
              <a:buChar char="-"/>
            </a:pPr>
            <a:r>
              <a:rPr lang="en-US" dirty="0" smtClean="0">
                <a:latin typeface="Corbel" pitchFamily="-103" charset="0"/>
                <a:cs typeface="MS PGothic" pitchFamily="34" charset="-128"/>
              </a:rPr>
              <a:t>To capture the full breadth of experiences and perspectives,</a:t>
            </a:r>
            <a:r>
              <a:rPr lang="en-US" baseline="0" dirty="0" smtClean="0">
                <a:latin typeface="Corbel" pitchFamily="-103" charset="0"/>
                <a:cs typeface="MS PGothic" pitchFamily="34" charset="-128"/>
              </a:rPr>
              <a:t> we intentionally selected a pool that provided representation on multiple dimensions (e.g., </a:t>
            </a:r>
            <a:r>
              <a:rPr lang="en-US" dirty="0" smtClean="0">
                <a:latin typeface="Corbel" pitchFamily="-103" charset="0"/>
                <a:cs typeface="MS PGothic" pitchFamily="34" charset="-128"/>
              </a:rPr>
              <a:t>race/ethnicity, gender, geography, foundation type and asset size, how they obtained their current position)</a:t>
            </a:r>
          </a:p>
          <a:p>
            <a:pPr marL="628650" lvl="1" indent="-171450">
              <a:buFontTx/>
              <a:buChar char="-"/>
            </a:pPr>
            <a:endParaRPr lang="en-US" dirty="0" smtClean="0">
              <a:latin typeface="Corbel" pitchFamily="-103" charset="0"/>
              <a:cs typeface="MS PGothic" pitchFamily="34" charset="-128"/>
            </a:endParaRPr>
          </a:p>
          <a:p>
            <a:pPr marL="628650" lvl="1" indent="-171450">
              <a:buFontTx/>
              <a:buChar char="-"/>
            </a:pPr>
            <a:r>
              <a:rPr lang="en-US" dirty="0" smtClean="0">
                <a:latin typeface="Corbel" pitchFamily="-103" charset="0"/>
                <a:cs typeface="MS PGothic" pitchFamily="34" charset="-128"/>
              </a:rPr>
              <a:t>Table shows that we oversampled senior leaders (CEOs</a:t>
            </a:r>
            <a:r>
              <a:rPr lang="en-US" baseline="0" dirty="0" smtClean="0">
                <a:latin typeface="Corbel" pitchFamily="-103" charset="0"/>
                <a:cs typeface="MS PGothic" pitchFamily="34" charset="-128"/>
              </a:rPr>
              <a:t>, Presidents, Executive Directors, VPs and </a:t>
            </a:r>
            <a:r>
              <a:rPr lang="en-US" baseline="0" dirty="0" err="1" smtClean="0">
                <a:latin typeface="Corbel" pitchFamily="-103" charset="0"/>
                <a:cs typeface="MS PGothic" pitchFamily="34" charset="-128"/>
              </a:rPr>
              <a:t>SVPs</a:t>
            </a:r>
            <a:r>
              <a:rPr lang="en-US" baseline="0" dirty="0" smtClean="0">
                <a:latin typeface="Corbel" pitchFamily="-103" charset="0"/>
                <a:cs typeface="MS PGothic" pitchFamily="34" charset="-128"/>
              </a:rPr>
              <a:t>), but we also included a good number of folks at the middle management levels (</a:t>
            </a:r>
            <a:r>
              <a:rPr lang="en-US" baseline="0" dirty="0" err="1" smtClean="0">
                <a:latin typeface="Corbel" pitchFamily="-103" charset="0"/>
                <a:cs typeface="MS PGothic" pitchFamily="34" charset="-128"/>
              </a:rPr>
              <a:t>AVPs</a:t>
            </a:r>
            <a:r>
              <a:rPr lang="en-US" baseline="0" dirty="0" smtClean="0">
                <a:latin typeface="Corbel" pitchFamily="-103" charset="0"/>
                <a:cs typeface="MS PGothic" pitchFamily="34" charset="-128"/>
              </a:rPr>
              <a:t>, Directors, </a:t>
            </a:r>
            <a:r>
              <a:rPr lang="en-US" baseline="0" dirty="0" err="1" smtClean="0">
                <a:latin typeface="Corbel" pitchFamily="-103" charset="0"/>
                <a:cs typeface="MS PGothic" pitchFamily="34" charset="-128"/>
              </a:rPr>
              <a:t>SPOs</a:t>
            </a:r>
            <a:r>
              <a:rPr lang="en-US" baseline="0" dirty="0" smtClean="0">
                <a:latin typeface="Corbel" pitchFamily="-103" charset="0"/>
                <a:cs typeface="MS PGothic" pitchFamily="34" charset="-128"/>
              </a:rPr>
              <a:t>), and at the </a:t>
            </a:r>
            <a:r>
              <a:rPr lang="en-US" baseline="0" smtClean="0">
                <a:latin typeface="Corbel" pitchFamily="-103" charset="0"/>
                <a:cs typeface="MS PGothic" pitchFamily="34" charset="-128"/>
              </a:rPr>
              <a:t>PO level</a:t>
            </a:r>
          </a:p>
          <a:p>
            <a:pPr marL="628650" lvl="1" indent="-171450">
              <a:buFontTx/>
              <a:buChar char="-"/>
            </a:pPr>
            <a:endParaRPr lang="en-US" dirty="0" smtClean="0">
              <a:latin typeface="Corbel" pitchFamily="-103" charset="0"/>
              <a:cs typeface="MS PGothic" pitchFamily="34" charset="-128"/>
            </a:endParaRPr>
          </a:p>
          <a:p>
            <a:pPr marL="171450" indent="-171450">
              <a:buFontTx/>
              <a:buChar char="-"/>
            </a:pPr>
            <a:r>
              <a:rPr lang="en-US" b="1" dirty="0" smtClean="0">
                <a:latin typeface="Corbel" pitchFamily="-103" charset="0"/>
                <a:cs typeface="MS PGothic" pitchFamily="34" charset="-128"/>
              </a:rPr>
              <a:t>Data collection</a:t>
            </a:r>
          </a:p>
          <a:p>
            <a:pPr marL="628650" lvl="1" indent="-171450">
              <a:buFontTx/>
              <a:buChar char="-"/>
            </a:pPr>
            <a:r>
              <a:rPr lang="en-US" dirty="0" smtClean="0">
                <a:latin typeface="Corbel" pitchFamily="-103" charset="0"/>
                <a:cs typeface="MS PGothic" pitchFamily="34" charset="-128"/>
              </a:rPr>
              <a:t>Conducted 45-90 minute interviews with our</a:t>
            </a:r>
            <a:r>
              <a:rPr lang="en-US" baseline="0" dirty="0" smtClean="0">
                <a:latin typeface="Corbel" pitchFamily="-103" charset="0"/>
                <a:cs typeface="MS PGothic" pitchFamily="34" charset="-128"/>
              </a:rPr>
              <a:t> case pool of 43 individuals </a:t>
            </a:r>
          </a:p>
          <a:p>
            <a:pPr marL="628650" lvl="1" indent="-171450">
              <a:buFontTx/>
              <a:buChar char="-"/>
            </a:pPr>
            <a:endParaRPr lang="en-US" baseline="0" dirty="0" smtClean="0">
              <a:latin typeface="Corbel" pitchFamily="-103" charset="0"/>
              <a:cs typeface="MS PGothic" pitchFamily="34" charset="-128"/>
            </a:endParaRPr>
          </a:p>
          <a:p>
            <a:pPr marL="628650" lvl="1" indent="-171450">
              <a:buFontTx/>
              <a:buChar char="-"/>
            </a:pPr>
            <a:r>
              <a:rPr lang="en-US" dirty="0" smtClean="0">
                <a:latin typeface="Corbel" pitchFamily="-103" charset="0"/>
                <a:cs typeface="MS PGothic" pitchFamily="34" charset="-128"/>
              </a:rPr>
              <a:t>I</a:t>
            </a:r>
            <a:r>
              <a:rPr lang="en-US" baseline="0" dirty="0" smtClean="0">
                <a:latin typeface="Corbel" pitchFamily="-103" charset="0"/>
                <a:cs typeface="MS PGothic" pitchFamily="34" charset="-128"/>
              </a:rPr>
              <a:t>nterviewees were guaranteed anonymity, which is why we don’t report interviewees’ names or other personally identifiable information</a:t>
            </a:r>
          </a:p>
          <a:p>
            <a:pPr marL="628650" lvl="1" indent="-171450">
              <a:buFontTx/>
              <a:buChar char="-"/>
            </a:pPr>
            <a:endParaRPr lang="en-US" baseline="0" dirty="0" smtClean="0">
              <a:latin typeface="Corbel" pitchFamily="-103" charset="0"/>
              <a:cs typeface="MS PGothic" pitchFamily="34" charset="-128"/>
            </a:endParaRPr>
          </a:p>
          <a:p>
            <a:pPr marL="171450" lvl="0" indent="-171450">
              <a:buFontTx/>
              <a:buChar char="-"/>
            </a:pPr>
            <a:r>
              <a:rPr lang="en-US" b="1" baseline="0" dirty="0" smtClean="0">
                <a:latin typeface="Corbel" pitchFamily="-103" charset="0"/>
                <a:cs typeface="MS PGothic" pitchFamily="34" charset="-128"/>
              </a:rPr>
              <a:t>Analysis</a:t>
            </a:r>
          </a:p>
          <a:p>
            <a:pPr marL="628650" lvl="1" indent="-171450">
              <a:buFontTx/>
              <a:buChar char="-"/>
            </a:pPr>
            <a:r>
              <a:rPr lang="en-US" dirty="0" smtClean="0">
                <a:latin typeface="Corbel" pitchFamily="-103" charset="0"/>
                <a:cs typeface="MS PGothic" pitchFamily="34" charset="-128"/>
              </a:rPr>
              <a:t>Interview </a:t>
            </a:r>
            <a:r>
              <a:rPr lang="en-US" dirty="0">
                <a:latin typeface="Corbel" pitchFamily="-103" charset="0"/>
                <a:cs typeface="MS PGothic" pitchFamily="34" charset="-128"/>
              </a:rPr>
              <a:t>transcripts coded, categorized, and compared by 2 reviewers to extract themes and data that could be summarized </a:t>
            </a:r>
            <a:r>
              <a:rPr lang="en-US" dirty="0" smtClean="0">
                <a:latin typeface="Corbel" pitchFamily="-103" charset="0"/>
                <a:cs typeface="MS PGothic" pitchFamily="34" charset="-128"/>
              </a:rPr>
              <a:t>quantitatively</a:t>
            </a:r>
          </a:p>
          <a:p>
            <a:pPr marL="628650" lvl="1" indent="-171450">
              <a:buFontTx/>
              <a:buChar char="-"/>
            </a:pPr>
            <a:endParaRPr lang="en-US" dirty="0" smtClean="0">
              <a:latin typeface="Corbel" pitchFamily="-103" charset="0"/>
              <a:cs typeface="MS PGothic" pitchFamily="34" charset="-128"/>
            </a:endParaRPr>
          </a:p>
          <a:p>
            <a:pPr marL="171450" lvl="0" indent="-171450">
              <a:buFontTx/>
              <a:buChar char="-"/>
            </a:pPr>
            <a:r>
              <a:rPr lang="en-US" b="1" dirty="0" smtClean="0">
                <a:latin typeface="Corbel" pitchFamily="-103" charset="0"/>
                <a:cs typeface="MS PGothic" pitchFamily="34" charset="-128"/>
              </a:rPr>
              <a:t>And the key implication of all this</a:t>
            </a:r>
            <a:r>
              <a:rPr lang="en-US" b="1" baseline="0" dirty="0" smtClean="0">
                <a:latin typeface="Corbel" pitchFamily="-103" charset="0"/>
                <a:cs typeface="MS PGothic" pitchFamily="34" charset="-128"/>
              </a:rPr>
              <a:t> is that…</a:t>
            </a:r>
            <a:endParaRPr lang="en-US" b="1" dirty="0" smtClean="0">
              <a:latin typeface="Corbel" pitchFamily="-103" charset="0"/>
              <a:cs typeface="MS PGothic" pitchFamily="34" charset="-128"/>
            </a:endParaRPr>
          </a:p>
          <a:p>
            <a:pPr marL="628650" lvl="1" indent="-171450">
              <a:buFontTx/>
              <a:buChar char="-"/>
            </a:pPr>
            <a:r>
              <a:rPr lang="en-US" dirty="0" smtClean="0">
                <a:latin typeface="Corbel" pitchFamily="-103" charset="0"/>
                <a:cs typeface="MS PGothic" pitchFamily="34" charset="-128"/>
              </a:rPr>
              <a:t>While </a:t>
            </a:r>
            <a:r>
              <a:rPr lang="en-US" dirty="0">
                <a:latin typeface="Corbel" pitchFamily="-103" charset="0"/>
                <a:cs typeface="MS PGothic" pitchFamily="34" charset="-128"/>
              </a:rPr>
              <a:t>this study sheds light on the type of patterns or themes that might be worthy of subsequent, more systematic study, our results are not </a:t>
            </a:r>
            <a:r>
              <a:rPr lang="en-US" dirty="0" smtClean="0">
                <a:latin typeface="Corbel" pitchFamily="-103" charset="0"/>
                <a:cs typeface="MS PGothic" pitchFamily="34" charset="-128"/>
              </a:rPr>
              <a:t>generalizable</a:t>
            </a:r>
            <a:r>
              <a:rPr lang="en-US" baseline="0" dirty="0" smtClean="0">
                <a:latin typeface="Corbel" pitchFamily="-103" charset="0"/>
                <a:cs typeface="MS PGothic" pitchFamily="34" charset="-128"/>
              </a:rPr>
              <a:t> beyond the 43 individuals we interviewed</a:t>
            </a:r>
            <a:endParaRPr lang="en-US" dirty="0">
              <a:latin typeface="Corbel" pitchFamily="-103" charset="0"/>
              <a:cs typeface="MS PGothic" pitchFamily="34" charset="-128"/>
            </a:endParaRPr>
          </a:p>
        </p:txBody>
      </p:sp>
      <p:sp>
        <p:nvSpPr>
          <p:cNvPr id="35843" name="Slide Number Placeholder 3"/>
          <p:cNvSpPr>
            <a:spLocks noGrp="1"/>
          </p:cNvSpPr>
          <p:nvPr>
            <p:ph type="sldNum" sz="quarter" idx="5"/>
          </p:nvPr>
        </p:nvSpPr>
        <p:spPr bwMode="auto">
          <a:noFill/>
          <a:ln>
            <a:miter lim="800000"/>
            <a:headEnd/>
            <a:tailEnd/>
          </a:ln>
        </p:spPr>
        <p:txBody>
          <a:bodyPr/>
          <a:lstStyle/>
          <a:p>
            <a:fld id="{C54B7599-DB1D-544C-8722-9DD9C9AB0EE0}" type="slidenum">
              <a:rPr lang="en-US"/>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0" y="0"/>
            <a:ext cx="9144000" cy="6858000"/>
          </a:xfrm>
          <a:prstGeom prst="rect">
            <a:avLst/>
          </a:prstGeom>
        </p:spPr>
        <p:txBody>
          <a:bodyPr vert="horz"/>
          <a:lstStyle>
            <a:lvl1pPr>
              <a:defRPr>
                <a:latin typeface="Corbel"/>
              </a:defRPr>
            </a:lvl1pPr>
          </a:lstStyle>
          <a:p>
            <a:pPr lvl="0"/>
            <a:r>
              <a:rPr lang="en-US" noProof="0" dirty="0" smtClean="0"/>
              <a:t>Click icon to add picture</a:t>
            </a:r>
            <a:endParaRPr lang="en-US" noProof="0" dirty="0"/>
          </a:p>
        </p:txBody>
      </p:sp>
      <p:sp>
        <p:nvSpPr>
          <p:cNvPr id="8" name="Text Placeholder 10"/>
          <p:cNvSpPr>
            <a:spLocks noGrp="1"/>
          </p:cNvSpPr>
          <p:nvPr>
            <p:ph type="body" sz="quarter" idx="11"/>
          </p:nvPr>
        </p:nvSpPr>
        <p:spPr>
          <a:xfrm>
            <a:off x="745172" y="4140875"/>
            <a:ext cx="7688197" cy="992236"/>
          </a:xfrm>
          <a:prstGeom prst="rect">
            <a:avLst/>
          </a:prstGeom>
          <a:noFill/>
        </p:spPr>
        <p:txBody>
          <a:bodyPr vert="horz"/>
          <a:lstStyle>
            <a:lvl1pPr>
              <a:buNone/>
              <a:defRPr sz="4000" b="0" i="0" cap="all">
                <a:solidFill>
                  <a:schemeClr val="tx1"/>
                </a:solidFill>
                <a:latin typeface="Corbel"/>
                <a:cs typeface="Corbel"/>
              </a:defRPr>
            </a:lvl1pPr>
          </a:lstStyle>
          <a:p>
            <a:pPr lvl="0"/>
            <a:r>
              <a:rPr lang="en-US" dirty="0" smtClean="0"/>
              <a:t>Click to edit Master text styles</a:t>
            </a:r>
          </a:p>
        </p:txBody>
      </p:sp>
      <p:sp>
        <p:nvSpPr>
          <p:cNvPr id="9" name="Text Placeholder 10"/>
          <p:cNvSpPr>
            <a:spLocks noGrp="1"/>
          </p:cNvSpPr>
          <p:nvPr>
            <p:ph type="body" sz="quarter" idx="12"/>
          </p:nvPr>
        </p:nvSpPr>
        <p:spPr>
          <a:xfrm>
            <a:off x="745172" y="5186032"/>
            <a:ext cx="7688197" cy="833477"/>
          </a:xfrm>
          <a:prstGeom prst="rect">
            <a:avLst/>
          </a:prstGeom>
          <a:noFill/>
        </p:spPr>
        <p:txBody>
          <a:bodyPr vert="horz"/>
          <a:lstStyle>
            <a:lvl1pPr>
              <a:buNone/>
              <a:defRPr sz="2800" b="0" i="0" cap="all">
                <a:solidFill>
                  <a:schemeClr val="tx1"/>
                </a:solidFill>
                <a:latin typeface="Corbel"/>
                <a:cs typeface="Corbel"/>
              </a:defRPr>
            </a:lvl1pPr>
          </a:lstStyle>
          <a:p>
            <a:pPr lvl="0"/>
            <a:r>
              <a:rPr lang="en-US"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76949967-D6DF-DB43-9DE7-04EB2316F81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E75507B-E9A0-6047-8A2D-5CE5B1CB83A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Text Placeholder 10"/>
          <p:cNvSpPr>
            <a:spLocks noGrp="1"/>
          </p:cNvSpPr>
          <p:nvPr>
            <p:ph type="body" sz="quarter" idx="10"/>
          </p:nvPr>
        </p:nvSpPr>
        <p:spPr>
          <a:xfrm>
            <a:off x="378072" y="840319"/>
            <a:ext cx="6805366" cy="698500"/>
          </a:xfrm>
          <a:prstGeom prst="rect">
            <a:avLst/>
          </a:prstGeom>
          <a:solidFill>
            <a:srgbClr val="007FB2"/>
          </a:solidFill>
        </p:spPr>
        <p:txBody>
          <a:bodyPr vert="horz"/>
          <a:lstStyle>
            <a:lvl1pPr>
              <a:buNone/>
              <a:defRPr sz="2800" b="0" i="0" cap="all">
                <a:solidFill>
                  <a:schemeClr val="bg1"/>
                </a:solidFill>
                <a:latin typeface="Corbel"/>
                <a:cs typeface="Corbel"/>
              </a:defRPr>
            </a:lvl1pPr>
          </a:lstStyle>
          <a:p>
            <a:pPr lvl="0"/>
            <a:r>
              <a:rPr lang="en-US" dirty="0" smtClean="0"/>
              <a:t>Click to edit Master text styles</a:t>
            </a:r>
          </a:p>
        </p:txBody>
      </p:sp>
      <p:sp>
        <p:nvSpPr>
          <p:cNvPr id="6" name="Text Placeholder 10"/>
          <p:cNvSpPr>
            <a:spLocks noGrp="1"/>
          </p:cNvSpPr>
          <p:nvPr>
            <p:ph type="body" sz="quarter" idx="11"/>
          </p:nvPr>
        </p:nvSpPr>
        <p:spPr>
          <a:xfrm>
            <a:off x="381000" y="2108203"/>
            <a:ext cx="6805366" cy="698500"/>
          </a:xfrm>
          <a:prstGeom prst="rect">
            <a:avLst/>
          </a:prstGeom>
          <a:solidFill>
            <a:srgbClr val="F8971D"/>
          </a:solidFill>
        </p:spPr>
        <p:txBody>
          <a:bodyPr vert="horz"/>
          <a:lstStyle>
            <a:lvl1pPr>
              <a:buNone/>
              <a:defRPr sz="2800" b="0" i="0" cap="all">
                <a:solidFill>
                  <a:schemeClr val="bg1"/>
                </a:solidFill>
                <a:latin typeface="Corbel"/>
                <a:cs typeface="Corbel"/>
              </a:defRPr>
            </a:lvl1pPr>
          </a:lstStyle>
          <a:p>
            <a:pPr lvl="0"/>
            <a:r>
              <a:rPr lang="en-US" dirty="0" smtClean="0"/>
              <a:t>Click to edit Master text styles</a:t>
            </a:r>
          </a:p>
        </p:txBody>
      </p:sp>
      <p:sp>
        <p:nvSpPr>
          <p:cNvPr id="10" name="Text Placeholder 10"/>
          <p:cNvSpPr>
            <a:spLocks noGrp="1"/>
          </p:cNvSpPr>
          <p:nvPr>
            <p:ph type="body" sz="quarter" idx="12"/>
          </p:nvPr>
        </p:nvSpPr>
        <p:spPr>
          <a:xfrm>
            <a:off x="381000" y="3417023"/>
            <a:ext cx="6805366" cy="698500"/>
          </a:xfrm>
          <a:prstGeom prst="rect">
            <a:avLst/>
          </a:prstGeom>
          <a:solidFill>
            <a:srgbClr val="6CB33F"/>
          </a:solidFill>
        </p:spPr>
        <p:txBody>
          <a:bodyPr vert="horz"/>
          <a:lstStyle>
            <a:lvl1pPr>
              <a:buNone/>
              <a:defRPr sz="2800" b="0" i="0" cap="all">
                <a:solidFill>
                  <a:schemeClr val="bg1"/>
                </a:solidFill>
                <a:latin typeface="Corbel"/>
                <a:cs typeface="Corbel"/>
              </a:defRPr>
            </a:lvl1pPr>
          </a:lstStyle>
          <a:p>
            <a:pPr lvl="0"/>
            <a:r>
              <a:rPr lang="en-US" dirty="0" smtClean="0"/>
              <a:t>Click to edit Master text styles</a:t>
            </a:r>
          </a:p>
        </p:txBody>
      </p:sp>
      <p:sp>
        <p:nvSpPr>
          <p:cNvPr id="11" name="Text Placeholder 10"/>
          <p:cNvSpPr>
            <a:spLocks noGrp="1"/>
          </p:cNvSpPr>
          <p:nvPr>
            <p:ph type="body" sz="quarter" idx="13"/>
          </p:nvPr>
        </p:nvSpPr>
        <p:spPr>
          <a:xfrm>
            <a:off x="381000" y="4738699"/>
            <a:ext cx="6805366" cy="698500"/>
          </a:xfrm>
          <a:prstGeom prst="rect">
            <a:avLst/>
          </a:prstGeom>
          <a:solidFill>
            <a:schemeClr val="tx1">
              <a:lumMod val="85000"/>
              <a:lumOff val="15000"/>
            </a:schemeClr>
          </a:solidFill>
        </p:spPr>
        <p:txBody>
          <a:bodyPr vert="horz"/>
          <a:lstStyle>
            <a:lvl1pPr>
              <a:buNone/>
              <a:defRPr sz="2800" b="0" i="0" cap="all">
                <a:solidFill>
                  <a:schemeClr val="bg1"/>
                </a:solidFill>
                <a:latin typeface="Corbel"/>
                <a:cs typeface="Corbel"/>
              </a:defRPr>
            </a:lvl1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ext Placeholder 10"/>
          <p:cNvSpPr>
            <a:spLocks noGrp="1"/>
          </p:cNvSpPr>
          <p:nvPr>
            <p:ph type="body" sz="quarter" idx="10"/>
          </p:nvPr>
        </p:nvSpPr>
        <p:spPr>
          <a:xfrm>
            <a:off x="50656" y="59765"/>
            <a:ext cx="2479350" cy="376825"/>
          </a:xfrm>
          <a:prstGeom prst="rect">
            <a:avLst/>
          </a:prstGeom>
          <a:solidFill>
            <a:srgbClr val="007FB2"/>
          </a:solidFill>
        </p:spPr>
        <p:txBody>
          <a:bodyPr vert="horz"/>
          <a:lstStyle>
            <a:lvl1pPr>
              <a:buNone/>
              <a:defRPr sz="1100" b="0" i="0" cap="all">
                <a:solidFill>
                  <a:schemeClr val="bg1"/>
                </a:solidFill>
                <a:latin typeface="Gotham Narrow Light"/>
                <a:cs typeface="Gotham Narrow Light"/>
              </a:defRPr>
            </a:lvl1pPr>
          </a:lstStyle>
          <a:p>
            <a:pPr lvl="0"/>
            <a:r>
              <a:rPr lang="en-US" dirty="0" smtClean="0"/>
              <a:t>Click to edit Master text styles</a:t>
            </a:r>
          </a:p>
        </p:txBody>
      </p:sp>
      <p:sp>
        <p:nvSpPr>
          <p:cNvPr id="8" name="Text Placeholder 10"/>
          <p:cNvSpPr>
            <a:spLocks noGrp="1"/>
          </p:cNvSpPr>
          <p:nvPr>
            <p:ph type="body" sz="quarter" idx="11"/>
          </p:nvPr>
        </p:nvSpPr>
        <p:spPr>
          <a:xfrm>
            <a:off x="50656" y="515963"/>
            <a:ext cx="4423988" cy="555652"/>
          </a:xfrm>
          <a:prstGeom prst="rect">
            <a:avLst/>
          </a:prstGeom>
          <a:noFill/>
        </p:spPr>
        <p:txBody>
          <a:bodyPr vert="horz"/>
          <a:lstStyle>
            <a:lvl1pPr>
              <a:buNone/>
              <a:defRPr sz="2000" b="0" i="0" cap="all">
                <a:solidFill>
                  <a:schemeClr val="tx1"/>
                </a:solidFill>
                <a:latin typeface="Corbel"/>
                <a:cs typeface="Corbel"/>
              </a:defRPr>
            </a:lvl1pPr>
          </a:lstStyle>
          <a:p>
            <a:pPr lvl="0"/>
            <a:r>
              <a:rPr lang="en-US" dirty="0" smtClean="0"/>
              <a:t>Click to edit Master text styles</a:t>
            </a:r>
          </a:p>
        </p:txBody>
      </p:sp>
      <p:sp>
        <p:nvSpPr>
          <p:cNvPr id="9" name="Text Placeholder 10"/>
          <p:cNvSpPr>
            <a:spLocks noGrp="1"/>
          </p:cNvSpPr>
          <p:nvPr>
            <p:ph type="body" sz="quarter" idx="12"/>
          </p:nvPr>
        </p:nvSpPr>
        <p:spPr>
          <a:xfrm>
            <a:off x="304800" y="1600203"/>
            <a:ext cx="4423988" cy="555652"/>
          </a:xfrm>
          <a:prstGeom prst="rect">
            <a:avLst/>
          </a:prstGeom>
          <a:noFill/>
        </p:spPr>
        <p:txBody>
          <a:bodyPr vert="horz"/>
          <a:lstStyle>
            <a:lvl1pPr>
              <a:buNone/>
              <a:defRPr sz="1800" b="0" i="0" cap="none">
                <a:solidFill>
                  <a:schemeClr val="tx1"/>
                </a:solidFill>
                <a:latin typeface="Corbel"/>
                <a:cs typeface="Corbel"/>
              </a:defRPr>
            </a:lvl1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ext Placeholder 10"/>
          <p:cNvSpPr>
            <a:spLocks noGrp="1"/>
          </p:cNvSpPr>
          <p:nvPr>
            <p:ph type="body" sz="quarter" idx="10"/>
          </p:nvPr>
        </p:nvSpPr>
        <p:spPr>
          <a:xfrm>
            <a:off x="50656" y="59765"/>
            <a:ext cx="2479350" cy="376825"/>
          </a:xfrm>
          <a:prstGeom prst="rect">
            <a:avLst/>
          </a:prstGeom>
          <a:solidFill>
            <a:srgbClr val="F8971D"/>
          </a:solidFill>
        </p:spPr>
        <p:txBody>
          <a:bodyPr vert="horz"/>
          <a:lstStyle>
            <a:lvl1pPr>
              <a:buNone/>
              <a:defRPr sz="1100" b="0" i="0" cap="all">
                <a:solidFill>
                  <a:schemeClr val="bg1"/>
                </a:solidFill>
                <a:latin typeface="Gotham Narrow Light"/>
                <a:cs typeface="Gotham Narrow Light"/>
              </a:defRPr>
            </a:lvl1pPr>
          </a:lstStyle>
          <a:p>
            <a:pPr lvl="0"/>
            <a:r>
              <a:rPr lang="en-US" dirty="0" smtClean="0"/>
              <a:t>Click to edit Master text styles</a:t>
            </a:r>
          </a:p>
        </p:txBody>
      </p:sp>
      <p:sp>
        <p:nvSpPr>
          <p:cNvPr id="8" name="Text Placeholder 10"/>
          <p:cNvSpPr>
            <a:spLocks noGrp="1"/>
          </p:cNvSpPr>
          <p:nvPr>
            <p:ph type="body" sz="quarter" idx="11"/>
          </p:nvPr>
        </p:nvSpPr>
        <p:spPr>
          <a:xfrm>
            <a:off x="50656" y="515963"/>
            <a:ext cx="4423988" cy="555652"/>
          </a:xfrm>
          <a:prstGeom prst="rect">
            <a:avLst/>
          </a:prstGeom>
          <a:noFill/>
        </p:spPr>
        <p:txBody>
          <a:bodyPr vert="horz"/>
          <a:lstStyle>
            <a:lvl1pPr>
              <a:buNone/>
              <a:defRPr sz="2000" b="0" i="0" cap="all">
                <a:solidFill>
                  <a:schemeClr val="tx1"/>
                </a:solidFill>
                <a:latin typeface="Corbel"/>
                <a:cs typeface="Corbel"/>
              </a:defRPr>
            </a:lvl1pPr>
          </a:lstStyle>
          <a:p>
            <a:pPr lvl="0"/>
            <a:r>
              <a:rPr lang="en-US" dirty="0" smtClean="0"/>
              <a:t>Click to edit Master text styles</a:t>
            </a:r>
          </a:p>
        </p:txBody>
      </p:sp>
      <p:sp>
        <p:nvSpPr>
          <p:cNvPr id="9" name="Text Placeholder 10"/>
          <p:cNvSpPr>
            <a:spLocks noGrp="1"/>
          </p:cNvSpPr>
          <p:nvPr>
            <p:ph type="body" sz="quarter" idx="12"/>
          </p:nvPr>
        </p:nvSpPr>
        <p:spPr>
          <a:xfrm>
            <a:off x="304800" y="1600203"/>
            <a:ext cx="4423988" cy="555652"/>
          </a:xfrm>
          <a:prstGeom prst="rect">
            <a:avLst/>
          </a:prstGeom>
          <a:noFill/>
        </p:spPr>
        <p:txBody>
          <a:bodyPr vert="horz"/>
          <a:lstStyle>
            <a:lvl1pPr>
              <a:buNone/>
              <a:defRPr sz="1800" b="0" i="0" cap="none">
                <a:solidFill>
                  <a:schemeClr val="tx1"/>
                </a:solidFill>
                <a:latin typeface="Corbel"/>
                <a:cs typeface="Corbel"/>
              </a:defRPr>
            </a:lvl1p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ext Placeholder 10"/>
          <p:cNvSpPr>
            <a:spLocks noGrp="1"/>
          </p:cNvSpPr>
          <p:nvPr>
            <p:ph type="body" sz="quarter" idx="10"/>
          </p:nvPr>
        </p:nvSpPr>
        <p:spPr>
          <a:xfrm>
            <a:off x="50656" y="59765"/>
            <a:ext cx="2479350" cy="376825"/>
          </a:xfrm>
          <a:prstGeom prst="rect">
            <a:avLst/>
          </a:prstGeom>
          <a:solidFill>
            <a:srgbClr val="6CB33F"/>
          </a:solidFill>
        </p:spPr>
        <p:txBody>
          <a:bodyPr vert="horz"/>
          <a:lstStyle>
            <a:lvl1pPr>
              <a:buNone/>
              <a:defRPr sz="1100" b="0" i="0" cap="all">
                <a:solidFill>
                  <a:schemeClr val="bg1"/>
                </a:solidFill>
                <a:latin typeface="Gotham Narrow Light"/>
                <a:cs typeface="Gotham Narrow Light"/>
              </a:defRPr>
            </a:lvl1pPr>
          </a:lstStyle>
          <a:p>
            <a:pPr lvl="0"/>
            <a:r>
              <a:rPr lang="en-US" dirty="0" smtClean="0"/>
              <a:t>Click to edit Master text styles</a:t>
            </a:r>
          </a:p>
        </p:txBody>
      </p:sp>
      <p:sp>
        <p:nvSpPr>
          <p:cNvPr id="8" name="Text Placeholder 10"/>
          <p:cNvSpPr>
            <a:spLocks noGrp="1"/>
          </p:cNvSpPr>
          <p:nvPr>
            <p:ph type="body" sz="quarter" idx="11"/>
          </p:nvPr>
        </p:nvSpPr>
        <p:spPr>
          <a:xfrm>
            <a:off x="50656" y="515963"/>
            <a:ext cx="4423988" cy="555652"/>
          </a:xfrm>
          <a:prstGeom prst="rect">
            <a:avLst/>
          </a:prstGeom>
          <a:noFill/>
        </p:spPr>
        <p:txBody>
          <a:bodyPr vert="horz"/>
          <a:lstStyle>
            <a:lvl1pPr>
              <a:buNone/>
              <a:defRPr sz="2000" b="0" i="0" cap="all">
                <a:solidFill>
                  <a:schemeClr val="tx1"/>
                </a:solidFill>
                <a:latin typeface="Corbel"/>
                <a:cs typeface="Corbel"/>
              </a:defRPr>
            </a:lvl1pPr>
          </a:lstStyle>
          <a:p>
            <a:pPr lvl="0"/>
            <a:r>
              <a:rPr lang="en-US" dirty="0" smtClean="0"/>
              <a:t>Click to edit Master text styles</a:t>
            </a:r>
          </a:p>
        </p:txBody>
      </p:sp>
      <p:sp>
        <p:nvSpPr>
          <p:cNvPr id="9" name="Text Placeholder 10"/>
          <p:cNvSpPr>
            <a:spLocks noGrp="1"/>
          </p:cNvSpPr>
          <p:nvPr>
            <p:ph type="body" sz="quarter" idx="12"/>
          </p:nvPr>
        </p:nvSpPr>
        <p:spPr>
          <a:xfrm>
            <a:off x="304800" y="1600203"/>
            <a:ext cx="4423988" cy="555652"/>
          </a:xfrm>
          <a:prstGeom prst="rect">
            <a:avLst/>
          </a:prstGeom>
          <a:noFill/>
        </p:spPr>
        <p:txBody>
          <a:bodyPr vert="horz"/>
          <a:lstStyle>
            <a:lvl1pPr>
              <a:buNone/>
              <a:defRPr sz="1800" b="0" i="0" cap="none">
                <a:solidFill>
                  <a:schemeClr val="tx1"/>
                </a:solidFill>
                <a:latin typeface="Corbel"/>
                <a:cs typeface="Corbel"/>
              </a:defRPr>
            </a:lvl1pPr>
          </a:lstStyle>
          <a:p>
            <a:pPr lvl="0"/>
            <a:r>
              <a:rPr lang="en-US" dirty="0"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ext Placeholder 10"/>
          <p:cNvSpPr>
            <a:spLocks noGrp="1"/>
          </p:cNvSpPr>
          <p:nvPr>
            <p:ph type="body" sz="quarter" idx="10"/>
          </p:nvPr>
        </p:nvSpPr>
        <p:spPr>
          <a:xfrm>
            <a:off x="50656" y="59765"/>
            <a:ext cx="2479350" cy="376825"/>
          </a:xfrm>
          <a:prstGeom prst="rect">
            <a:avLst/>
          </a:prstGeom>
          <a:solidFill>
            <a:schemeClr val="tx1">
              <a:lumMod val="85000"/>
              <a:lumOff val="15000"/>
            </a:schemeClr>
          </a:solidFill>
        </p:spPr>
        <p:txBody>
          <a:bodyPr vert="horz"/>
          <a:lstStyle>
            <a:lvl1pPr>
              <a:buNone/>
              <a:defRPr sz="1100" b="0" i="0" cap="all">
                <a:solidFill>
                  <a:schemeClr val="bg1"/>
                </a:solidFill>
                <a:latin typeface="Gotham Narrow Light"/>
                <a:cs typeface="Gotham Narrow Light"/>
              </a:defRPr>
            </a:lvl1pPr>
          </a:lstStyle>
          <a:p>
            <a:pPr lvl="0"/>
            <a:r>
              <a:rPr lang="en-US" dirty="0" smtClean="0"/>
              <a:t>Click to edit Master text styles</a:t>
            </a:r>
          </a:p>
        </p:txBody>
      </p:sp>
      <p:sp>
        <p:nvSpPr>
          <p:cNvPr id="8" name="Text Placeholder 10"/>
          <p:cNvSpPr>
            <a:spLocks noGrp="1"/>
          </p:cNvSpPr>
          <p:nvPr>
            <p:ph type="body" sz="quarter" idx="11"/>
          </p:nvPr>
        </p:nvSpPr>
        <p:spPr>
          <a:xfrm>
            <a:off x="50656" y="515963"/>
            <a:ext cx="4423988" cy="555652"/>
          </a:xfrm>
          <a:prstGeom prst="rect">
            <a:avLst/>
          </a:prstGeom>
          <a:noFill/>
        </p:spPr>
        <p:txBody>
          <a:bodyPr vert="horz"/>
          <a:lstStyle>
            <a:lvl1pPr>
              <a:buNone/>
              <a:defRPr sz="2000" b="0" i="0" cap="all">
                <a:solidFill>
                  <a:schemeClr val="tx1"/>
                </a:solidFill>
                <a:latin typeface="Corbel"/>
                <a:cs typeface="Corbel"/>
              </a:defRPr>
            </a:lvl1pPr>
          </a:lstStyle>
          <a:p>
            <a:pPr lvl="0"/>
            <a:r>
              <a:rPr lang="en-US" dirty="0" smtClean="0"/>
              <a:t>Click to edit Master text styles</a:t>
            </a:r>
          </a:p>
        </p:txBody>
      </p:sp>
      <p:sp>
        <p:nvSpPr>
          <p:cNvPr id="9" name="Text Placeholder 10"/>
          <p:cNvSpPr>
            <a:spLocks noGrp="1"/>
          </p:cNvSpPr>
          <p:nvPr>
            <p:ph type="body" sz="quarter" idx="12"/>
          </p:nvPr>
        </p:nvSpPr>
        <p:spPr>
          <a:xfrm>
            <a:off x="304800" y="1600203"/>
            <a:ext cx="4423988" cy="555652"/>
          </a:xfrm>
          <a:prstGeom prst="rect">
            <a:avLst/>
          </a:prstGeom>
          <a:noFill/>
        </p:spPr>
        <p:txBody>
          <a:bodyPr vert="horz"/>
          <a:lstStyle>
            <a:lvl1pPr>
              <a:buNone/>
              <a:defRPr sz="1800" b="0" i="0" cap="none">
                <a:solidFill>
                  <a:schemeClr val="tx1"/>
                </a:solidFill>
                <a:latin typeface="Corbel"/>
                <a:cs typeface="Corbel"/>
              </a:defRPr>
            </a:lvl1pPr>
          </a:lstStyle>
          <a:p>
            <a:pPr lvl="0"/>
            <a:r>
              <a:rPr lang="en-US" dirty="0"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Text Placeholder 10"/>
          <p:cNvSpPr>
            <a:spLocks noGrp="1"/>
          </p:cNvSpPr>
          <p:nvPr>
            <p:ph type="body" sz="quarter" idx="10"/>
          </p:nvPr>
        </p:nvSpPr>
        <p:spPr>
          <a:xfrm>
            <a:off x="378072" y="840319"/>
            <a:ext cx="6805366" cy="698500"/>
          </a:xfrm>
          <a:prstGeom prst="rect">
            <a:avLst/>
          </a:prstGeom>
          <a:solidFill>
            <a:srgbClr val="007FB2"/>
          </a:solidFill>
        </p:spPr>
        <p:txBody>
          <a:bodyPr vert="horz"/>
          <a:lstStyle>
            <a:lvl1pPr>
              <a:buNone/>
              <a:defRPr sz="2800" b="0" i="0" cap="all">
                <a:solidFill>
                  <a:schemeClr val="bg1"/>
                </a:solidFill>
                <a:latin typeface="Corbel"/>
                <a:cs typeface="Corbel"/>
              </a:defRPr>
            </a:lvl1pPr>
          </a:lstStyle>
          <a:p>
            <a:pPr lvl="0"/>
            <a:r>
              <a:rPr lang="en-US" dirty="0" smtClean="0"/>
              <a:t>Click to edit Master text styles</a:t>
            </a:r>
          </a:p>
        </p:txBody>
      </p:sp>
      <p:sp>
        <p:nvSpPr>
          <p:cNvPr id="6" name="Text Placeholder 10"/>
          <p:cNvSpPr>
            <a:spLocks noGrp="1"/>
          </p:cNvSpPr>
          <p:nvPr>
            <p:ph type="body" sz="quarter" idx="11"/>
          </p:nvPr>
        </p:nvSpPr>
        <p:spPr>
          <a:xfrm>
            <a:off x="381000" y="2108203"/>
            <a:ext cx="6805366" cy="698500"/>
          </a:xfrm>
          <a:prstGeom prst="rect">
            <a:avLst/>
          </a:prstGeom>
          <a:solidFill>
            <a:srgbClr val="F8971D"/>
          </a:solidFill>
        </p:spPr>
        <p:txBody>
          <a:bodyPr vert="horz"/>
          <a:lstStyle>
            <a:lvl1pPr>
              <a:buNone/>
              <a:defRPr sz="2800" b="0" i="0" cap="all">
                <a:solidFill>
                  <a:schemeClr val="bg1"/>
                </a:solidFill>
                <a:latin typeface="Corbel"/>
                <a:cs typeface="Corbel"/>
              </a:defRPr>
            </a:lvl1pPr>
          </a:lstStyle>
          <a:p>
            <a:pPr lvl="0"/>
            <a:r>
              <a:rPr lang="en-US" dirty="0" smtClean="0"/>
              <a:t>Click to edit Master text styles</a:t>
            </a:r>
          </a:p>
        </p:txBody>
      </p:sp>
      <p:sp>
        <p:nvSpPr>
          <p:cNvPr id="10" name="Text Placeholder 10"/>
          <p:cNvSpPr>
            <a:spLocks noGrp="1"/>
          </p:cNvSpPr>
          <p:nvPr>
            <p:ph type="body" sz="quarter" idx="12"/>
          </p:nvPr>
        </p:nvSpPr>
        <p:spPr>
          <a:xfrm>
            <a:off x="381000" y="3417023"/>
            <a:ext cx="6805366" cy="698500"/>
          </a:xfrm>
          <a:prstGeom prst="rect">
            <a:avLst/>
          </a:prstGeom>
          <a:solidFill>
            <a:srgbClr val="6CB33F"/>
          </a:solidFill>
        </p:spPr>
        <p:txBody>
          <a:bodyPr vert="horz"/>
          <a:lstStyle>
            <a:lvl1pPr>
              <a:buNone/>
              <a:defRPr sz="2800" b="0" i="0" cap="all">
                <a:solidFill>
                  <a:schemeClr val="bg1"/>
                </a:solidFill>
                <a:latin typeface="Corbel"/>
                <a:cs typeface="Corbel"/>
              </a:defRPr>
            </a:lvl1pPr>
          </a:lstStyle>
          <a:p>
            <a:pPr lvl="0"/>
            <a:r>
              <a:rPr lang="en-US" dirty="0" smtClean="0"/>
              <a:t>Click to edit Master text styles</a:t>
            </a:r>
          </a:p>
        </p:txBody>
      </p:sp>
      <p:sp>
        <p:nvSpPr>
          <p:cNvPr id="11" name="Text Placeholder 10"/>
          <p:cNvSpPr>
            <a:spLocks noGrp="1"/>
          </p:cNvSpPr>
          <p:nvPr>
            <p:ph type="body" sz="quarter" idx="13"/>
          </p:nvPr>
        </p:nvSpPr>
        <p:spPr>
          <a:xfrm>
            <a:off x="381000" y="4738699"/>
            <a:ext cx="6805366" cy="698500"/>
          </a:xfrm>
          <a:prstGeom prst="rect">
            <a:avLst/>
          </a:prstGeom>
          <a:solidFill>
            <a:schemeClr val="tx1">
              <a:lumMod val="85000"/>
              <a:lumOff val="15000"/>
            </a:schemeClr>
          </a:solidFill>
        </p:spPr>
        <p:txBody>
          <a:bodyPr vert="horz"/>
          <a:lstStyle>
            <a:lvl1pPr>
              <a:buNone/>
              <a:defRPr sz="2800" b="0" i="0" cap="all">
                <a:solidFill>
                  <a:schemeClr val="bg1"/>
                </a:solidFill>
                <a:latin typeface="Corbel"/>
                <a:cs typeface="Corbel"/>
              </a:defRPr>
            </a:lvl1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lvl1pPr>
              <a:defRPr>
                <a:latin typeface="Corbe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lvl1pPr>
              <a:defRPr>
                <a:latin typeface="Corbel"/>
              </a:defRPr>
            </a:lvl1pPr>
            <a:lvl2pPr>
              <a:defRPr>
                <a:latin typeface="Corbel"/>
              </a:defRPr>
            </a:lvl2pPr>
            <a:lvl3pPr>
              <a:defRPr>
                <a:latin typeface="Corbel"/>
              </a:defRPr>
            </a:lvl3pPr>
            <a:lvl4pPr>
              <a:defRPr>
                <a:latin typeface="Corbel"/>
              </a:defRPr>
            </a:lvl4pPr>
            <a:lvl5pPr>
              <a:defRPr>
                <a:latin typeface="Corbe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6713"/>
          </a:xfrm>
          <a:prstGeom prst="rect">
            <a:avLst/>
          </a:prstGeom>
        </p:spPr>
        <p:txBody>
          <a:bodyPr/>
          <a:lstStyle>
            <a:lvl1pPr eaLnBrk="1" hangingPunct="1">
              <a:defRPr>
                <a:latin typeface="Corbel"/>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a:xfrm>
            <a:off x="3124200" y="6356350"/>
            <a:ext cx="2895600" cy="366713"/>
          </a:xfrm>
          <a:prstGeom prst="rect">
            <a:avLst/>
          </a:prstGeom>
        </p:spPr>
        <p:txBody>
          <a:bodyPr/>
          <a:lstStyle>
            <a:lvl1pPr eaLnBrk="1" hangingPunct="1">
              <a:defRPr>
                <a:latin typeface="Corbel"/>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6713"/>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orbel" pitchFamily="-103" charset="0"/>
              </a:defRPr>
            </a:lvl1pPr>
          </a:lstStyle>
          <a:p>
            <a:fld id="{C798BA71-1542-C547-8474-E8DC0AC1BE8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theme" Target="../theme/theme7.xml"/><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664"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103"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itchFamily="-103"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itchFamily="-103"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itchFamily="-103"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itchFamily="-103"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665"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103"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itchFamily="-103"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itchFamily="-103"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itchFamily="-103"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itchFamily="-103"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666"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103"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itchFamily="-103"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itchFamily="-103"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itchFamily="-103"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itchFamily="-103"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667"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103"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itchFamily="-103"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itchFamily="-103"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itchFamily="-103"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itchFamily="-103"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668"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103"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itchFamily="-103"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itchFamily="-103"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itchFamily="-103"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itchFamily="-103"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669"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103"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itchFamily="-103"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itchFamily="-103"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itchFamily="-103"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itchFamily="-103"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670" r:id="rId1"/>
    <p:sldLayoutId id="2147485671" r:id="rId2"/>
    <p:sldLayoutId id="2147485672" r:id="rId3"/>
    <p:sldLayoutId id="2147485673" r:id="rId4"/>
    <p:sldLayoutId id="2147485674" r:id="rId5"/>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103"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itchFamily="-103"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itchFamily="-103"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itchFamily="-103"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itchFamily="-103"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12.jpeg"/><Relationship Id="rId6" Type="http://schemas.openxmlformats.org/officeDocument/2006/relationships/image" Target="../media/image13.emf"/><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hyperlink" Target="http://www.publicinterest/" TargetMode="External"/><Relationship Id="rId4" Type="http://schemas.openxmlformats.org/officeDocument/2006/relationships/hyperlink" Target="http://projects.org/" TargetMode="External"/><Relationship Id="rId5" Type="http://schemas.openxmlformats.org/officeDocument/2006/relationships/image" Target="../media/image15.png"/><Relationship Id="rId1" Type="http://schemas.openxmlformats.org/officeDocument/2006/relationships/slideLayout" Target="../slideLayouts/slideLayout9.xml"/><Relationship Id="rId2" Type="http://schemas.openxmlformats.org/officeDocument/2006/relationships/hyperlink" Target="http://www.D5coalition.or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hyperlink" Target="mailto:homar@d5coalition.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publicinterestprojects.org" TargetMode="External"/><Relationship Id="rId3" Type="http://schemas.openxmlformats.org/officeDocument/2006/relationships/hyperlink" Target="http://www.d5coalition.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publicinterestprojects.org" TargetMode="External"/><Relationship Id="rId4" Type="http://schemas.openxmlformats.org/officeDocument/2006/relationships/hyperlink" Target="http://www.D5Coalition.org" TargetMode="External"/><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Box 5"/>
          <p:cNvSpPr txBox="1">
            <a:spLocks noChangeArrowheads="1"/>
          </p:cNvSpPr>
          <p:nvPr/>
        </p:nvSpPr>
        <p:spPr bwMode="auto">
          <a:xfrm>
            <a:off x="446088" y="2314575"/>
            <a:ext cx="6938962" cy="3540125"/>
          </a:xfrm>
          <a:prstGeom prst="rect">
            <a:avLst/>
          </a:prstGeom>
          <a:noFill/>
          <a:ln w="9525">
            <a:noFill/>
            <a:miter lim="800000"/>
            <a:headEnd/>
            <a:tailEnd/>
          </a:ln>
        </p:spPr>
        <p:txBody>
          <a:bodyPr>
            <a:prstTxWarp prst="textNoShape">
              <a:avLst/>
            </a:prstTxWarp>
            <a:spAutoFit/>
          </a:bodyPr>
          <a:lstStyle/>
          <a:p>
            <a:pPr eaLnBrk="1" hangingPunct="1"/>
            <a:r>
              <a:rPr lang="en-US" altLang="ja-JP" sz="3600">
                <a:solidFill>
                  <a:srgbClr val="00A0CF"/>
                </a:solidFill>
                <a:latin typeface="Avenir Book" pitchFamily="-103" charset="0"/>
                <a:ea typeface="Avenir Book" pitchFamily="-103" charset="0"/>
                <a:cs typeface="Avenir Book" pitchFamily="-103" charset="0"/>
              </a:rPr>
              <a:t>Philanthropic paths: An exploratory study of the career pathways of professionals of color in philanthropy</a:t>
            </a:r>
            <a:endParaRPr lang="en-US" altLang="ja-JP" sz="3600" b="1">
              <a:solidFill>
                <a:srgbClr val="00A0CF"/>
              </a:solidFill>
              <a:latin typeface="Avenir Book" pitchFamily="-103" charset="0"/>
              <a:ea typeface="Avenir Book" pitchFamily="-103" charset="0"/>
              <a:cs typeface="Avenir Book" pitchFamily="-103" charset="0"/>
            </a:endParaRPr>
          </a:p>
          <a:p>
            <a:pPr eaLnBrk="1" hangingPunct="1"/>
            <a:r>
              <a:rPr lang="en-US" sz="1600">
                <a:solidFill>
                  <a:srgbClr val="595959"/>
                </a:solidFill>
                <a:latin typeface="Avenir Book" pitchFamily="-103" charset="0"/>
                <a:ea typeface="Avenir Book" pitchFamily="-103" charset="0"/>
                <a:cs typeface="Avenir Book" pitchFamily="-103" charset="0"/>
              </a:rPr>
              <a:t/>
            </a:r>
            <a:br>
              <a:rPr lang="en-US" sz="1600">
                <a:solidFill>
                  <a:srgbClr val="595959"/>
                </a:solidFill>
                <a:latin typeface="Avenir Book" pitchFamily="-103" charset="0"/>
                <a:ea typeface="Avenir Book" pitchFamily="-103" charset="0"/>
                <a:cs typeface="Avenir Book" pitchFamily="-103" charset="0"/>
              </a:rPr>
            </a:br>
            <a:r>
              <a:rPr lang="en-US" sz="1600" i="1">
                <a:solidFill>
                  <a:srgbClr val="595959"/>
                </a:solidFill>
                <a:latin typeface="Avenir Book" pitchFamily="-103" charset="0"/>
                <a:ea typeface="Avenir Book" pitchFamily="-103" charset="0"/>
                <a:cs typeface="Avenir Book" pitchFamily="-103" charset="0"/>
              </a:rPr>
              <a:t>Presented by:</a:t>
            </a:r>
          </a:p>
          <a:p>
            <a:pPr eaLnBrk="1" hangingPunct="1"/>
            <a:r>
              <a:rPr lang="en-US" sz="1600">
                <a:solidFill>
                  <a:srgbClr val="595959"/>
                </a:solidFill>
                <a:latin typeface="Avenir Book" pitchFamily="-103" charset="0"/>
                <a:ea typeface="Avenir Book" pitchFamily="-103" charset="0"/>
                <a:cs typeface="Avenir Book" pitchFamily="-103" charset="0"/>
              </a:rPr>
              <a:t>Arnold Chandler and Lisa Quay, Forward Change</a:t>
            </a:r>
          </a:p>
          <a:p>
            <a:pPr eaLnBrk="1" hangingPunct="1"/>
            <a:r>
              <a:rPr lang="en-US" sz="1600">
                <a:solidFill>
                  <a:srgbClr val="595959"/>
                </a:solidFill>
                <a:latin typeface="Avenir Book" pitchFamily="-103" charset="0"/>
                <a:ea typeface="Avenir Book" pitchFamily="-103" charset="0"/>
                <a:cs typeface="Avenir Book" pitchFamily="-103" charset="0"/>
              </a:rPr>
              <a:t>Kelly Brown, D5 </a:t>
            </a:r>
          </a:p>
          <a:p>
            <a:pPr eaLnBrk="1" hangingPunct="1"/>
            <a:r>
              <a:rPr lang="en-US" sz="1600" i="1">
                <a:solidFill>
                  <a:srgbClr val="595959"/>
                </a:solidFill>
                <a:latin typeface="Avenir Book" pitchFamily="-103" charset="0"/>
                <a:ea typeface="Avenir Book" pitchFamily="-103" charset="0"/>
                <a:cs typeface="Avenir Book" pitchFamily="-103" charset="0"/>
              </a:rPr>
              <a:t>Hosted by: </a:t>
            </a:r>
            <a:r>
              <a:rPr lang="en-US" sz="1600">
                <a:solidFill>
                  <a:srgbClr val="595959"/>
                </a:solidFill>
                <a:latin typeface="Avenir Book" pitchFamily="-103" charset="0"/>
                <a:ea typeface="Avenir Book" pitchFamily="-103" charset="0"/>
                <a:cs typeface="Avenir Book" pitchFamily="-103" charset="0"/>
              </a:rPr>
              <a:t>Maritza Guzmán, Public Interest Projects </a:t>
            </a:r>
          </a:p>
        </p:txBody>
      </p:sp>
      <p:pic>
        <p:nvPicPr>
          <p:cNvPr id="13314" name="Picture 5" descr="D5 logo copy.png"/>
          <p:cNvPicPr>
            <a:picLocks noChangeAspect="1"/>
          </p:cNvPicPr>
          <p:nvPr/>
        </p:nvPicPr>
        <p:blipFill>
          <a:blip r:embed="rId3"/>
          <a:srcRect/>
          <a:stretch>
            <a:fillRect/>
          </a:stretch>
        </p:blipFill>
        <p:spPr bwMode="auto">
          <a:xfrm>
            <a:off x="446088" y="552450"/>
            <a:ext cx="3233737" cy="1520825"/>
          </a:xfrm>
          <a:prstGeom prst="rect">
            <a:avLst/>
          </a:prstGeom>
          <a:noFill/>
          <a:ln w="9525">
            <a:noFill/>
            <a:miter lim="800000"/>
            <a:headEnd/>
            <a:tailEnd/>
          </a:ln>
        </p:spPr>
      </p:pic>
      <p:pic>
        <p:nvPicPr>
          <p:cNvPr id="13315" name="Content Placeholder 7" descr="PIP_Logo_Updated_Apr10.tif"/>
          <p:cNvPicPr>
            <a:picLocks noGrp="1" noChangeAspect="1"/>
          </p:cNvPicPr>
          <p:nvPr/>
        </p:nvPicPr>
        <p:blipFill>
          <a:blip r:embed="rId4"/>
          <a:srcRect/>
          <a:stretch>
            <a:fillRect/>
          </a:stretch>
        </p:blipFill>
        <p:spPr bwMode="auto">
          <a:xfrm>
            <a:off x="6951663" y="477838"/>
            <a:ext cx="1601787" cy="159543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1" name="Picture 18" descr="white background.JPG"/>
          <p:cNvPicPr>
            <a:picLocks noChangeAspect="1"/>
          </p:cNvPicPr>
          <p:nvPr/>
        </p:nvPicPr>
        <p:blipFill>
          <a:blip r:embed="rId3"/>
          <a:srcRect/>
          <a:stretch>
            <a:fillRect/>
          </a:stretch>
        </p:blipFill>
        <p:spPr bwMode="auto">
          <a:xfrm>
            <a:off x="417676" y="794303"/>
            <a:ext cx="3379787" cy="1136650"/>
          </a:xfrm>
          <a:prstGeom prst="rect">
            <a:avLst/>
          </a:prstGeom>
          <a:noFill/>
          <a:ln w="9525">
            <a:noFill/>
            <a:miter lim="800000"/>
            <a:headEnd/>
            <a:tailEnd/>
          </a:ln>
        </p:spPr>
      </p:pic>
      <p:sp>
        <p:nvSpPr>
          <p:cNvPr id="28673" name="Title 1"/>
          <p:cNvSpPr txBox="1">
            <a:spLocks/>
          </p:cNvSpPr>
          <p:nvPr/>
        </p:nvSpPr>
        <p:spPr bwMode="auto">
          <a:xfrm>
            <a:off x="304800" y="279400"/>
            <a:ext cx="5562600" cy="585788"/>
          </a:xfrm>
          <a:prstGeom prst="rect">
            <a:avLst/>
          </a:prstGeom>
          <a:noFill/>
          <a:ln w="9525">
            <a:noFill/>
            <a:miter lim="800000"/>
            <a:headEnd/>
            <a:tailEnd/>
          </a:ln>
        </p:spPr>
        <p:txBody>
          <a:bodyPr anchor="ctr">
            <a:prstTxWarp prst="textNoShape">
              <a:avLst/>
            </a:prstTxWarp>
          </a:bodyPr>
          <a:lstStyle/>
          <a:p>
            <a:pPr eaLnBrk="1" hangingPunct="1">
              <a:lnSpc>
                <a:spcPct val="140000"/>
              </a:lnSpc>
            </a:pPr>
            <a:r>
              <a:rPr lang="en-US" b="1">
                <a:solidFill>
                  <a:srgbClr val="0070C0"/>
                </a:solidFill>
                <a:latin typeface="Corbel" pitchFamily="-103" charset="0"/>
              </a:rPr>
              <a:t>WHAT WE DO</a:t>
            </a:r>
            <a:endParaRPr lang="en-US">
              <a:solidFill>
                <a:srgbClr val="0070C0"/>
              </a:solidFill>
              <a:latin typeface="Corbel" pitchFamily="-103" charset="0"/>
            </a:endParaRPr>
          </a:p>
        </p:txBody>
      </p:sp>
      <p:sp>
        <p:nvSpPr>
          <p:cNvPr id="6" name="Rectangle 5"/>
          <p:cNvSpPr/>
          <p:nvPr/>
        </p:nvSpPr>
        <p:spPr>
          <a:xfrm>
            <a:off x="0" y="0"/>
            <a:ext cx="9144000" cy="895350"/>
          </a:xfrm>
          <a:prstGeom prst="rect">
            <a:avLst/>
          </a:prstGeom>
          <a:solidFill>
            <a:srgbClr val="00A0CF"/>
          </a:solidFill>
          <a:ln>
            <a:solidFill>
              <a:srgbClr val="32B2D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28675" name="TextBox 5"/>
          <p:cNvSpPr txBox="1">
            <a:spLocks noChangeArrowheads="1"/>
          </p:cNvSpPr>
          <p:nvPr/>
        </p:nvSpPr>
        <p:spPr bwMode="auto">
          <a:xfrm>
            <a:off x="622300" y="61913"/>
            <a:ext cx="8659813" cy="584200"/>
          </a:xfrm>
          <a:prstGeom prst="rect">
            <a:avLst/>
          </a:prstGeom>
          <a:noFill/>
          <a:ln w="9525">
            <a:noFill/>
            <a:miter lim="800000"/>
            <a:headEnd/>
            <a:tailEnd/>
          </a:ln>
        </p:spPr>
        <p:txBody>
          <a:bodyPr>
            <a:prstTxWarp prst="textNoShape">
              <a:avLst/>
            </a:prstTxWarp>
            <a:spAutoFit/>
          </a:bodyPr>
          <a:lstStyle/>
          <a:p>
            <a:pPr eaLnBrk="1" hangingPunct="1"/>
            <a:r>
              <a:rPr lang="en-US" sz="3200">
                <a:solidFill>
                  <a:schemeClr val="bg1"/>
                </a:solidFill>
                <a:latin typeface="Corbel" pitchFamily="-103" charset="0"/>
              </a:rPr>
              <a:t> </a:t>
            </a:r>
          </a:p>
        </p:txBody>
      </p:sp>
      <p:sp>
        <p:nvSpPr>
          <p:cNvPr id="9" name="Right Arrow 8"/>
          <p:cNvSpPr/>
          <p:nvPr/>
        </p:nvSpPr>
        <p:spPr>
          <a:xfrm>
            <a:off x="0" y="107950"/>
            <a:ext cx="611188" cy="700088"/>
          </a:xfrm>
          <a:prstGeom prst="rightArrow">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28677" name="Rectangle 14"/>
          <p:cNvSpPr>
            <a:spLocks noGrp="1" noChangeArrowheads="1"/>
          </p:cNvSpPr>
          <p:nvPr>
            <p:ph type="title"/>
          </p:nvPr>
        </p:nvSpPr>
        <p:spPr bwMode="auto">
          <a:xfrm>
            <a:off x="0" y="60325"/>
            <a:ext cx="8853488" cy="1143000"/>
          </a:xfrm>
          <a:noFill/>
          <a:ln>
            <a:miter lim="800000"/>
            <a:headEnd/>
            <a:tailEnd/>
          </a:ln>
        </p:spPr>
        <p:txBody>
          <a:bodyPr vert="horz" wrap="square" lIns="91440" tIns="45720" rIns="91440" bIns="45720" numCol="1" anchor="t" anchorCtr="0" compatLnSpc="1">
            <a:prstTxWarp prst="textNoShape">
              <a:avLst/>
            </a:prstTxWarp>
          </a:bodyPr>
          <a:lstStyle/>
          <a:p>
            <a:pPr marL="681038" algn="l" eaLnBrk="1" hangingPunct="1"/>
            <a:r>
              <a:rPr lang="en-US" sz="4000">
                <a:solidFill>
                  <a:schemeClr val="tx2"/>
                </a:solidFill>
                <a:latin typeface="Avenir Book" pitchFamily="-103" charset="0"/>
                <a:ea typeface="Avenir Book" pitchFamily="-103" charset="0"/>
                <a:cs typeface="Avenir Book" pitchFamily="-103" charset="0"/>
              </a:rPr>
              <a:t>Today</a:t>
            </a:r>
            <a:r>
              <a:rPr lang="ja-JP" altLang="en-US" sz="4000">
                <a:solidFill>
                  <a:schemeClr val="tx2"/>
                </a:solidFill>
                <a:latin typeface="Avenir Book" pitchFamily="-103" charset="0"/>
                <a:ea typeface="Avenir Book" pitchFamily="-103" charset="0"/>
                <a:cs typeface="Avenir Book" pitchFamily="-103" charset="0"/>
              </a:rPr>
              <a:t>’</a:t>
            </a:r>
            <a:r>
              <a:rPr lang="en-US" altLang="ja-JP" sz="4000">
                <a:solidFill>
                  <a:schemeClr val="tx2"/>
                </a:solidFill>
                <a:latin typeface="Avenir Book" pitchFamily="-103" charset="0"/>
                <a:ea typeface="Avenir Book" pitchFamily="-103" charset="0"/>
                <a:cs typeface="Avenir Book" pitchFamily="-103" charset="0"/>
              </a:rPr>
              <a:t>s Conversation</a:t>
            </a:r>
            <a:endParaRPr lang="en-US" sz="4000">
              <a:solidFill>
                <a:schemeClr val="tx2"/>
              </a:solidFill>
              <a:latin typeface="Avenir Book" pitchFamily="-103" charset="0"/>
              <a:ea typeface="Avenir Book" pitchFamily="-103" charset="0"/>
              <a:cs typeface="Avenir Book" pitchFamily="-103" charset="0"/>
            </a:endParaRPr>
          </a:p>
        </p:txBody>
      </p:sp>
      <p:sp>
        <p:nvSpPr>
          <p:cNvPr id="28678" name="TextBox 2"/>
          <p:cNvSpPr txBox="1">
            <a:spLocks noChangeArrowheads="1"/>
          </p:cNvSpPr>
          <p:nvPr/>
        </p:nvSpPr>
        <p:spPr bwMode="auto">
          <a:xfrm>
            <a:off x="2185283" y="3068461"/>
            <a:ext cx="5324475" cy="369888"/>
          </a:xfrm>
          <a:prstGeom prst="rect">
            <a:avLst/>
          </a:prstGeom>
          <a:noFill/>
          <a:ln w="9525">
            <a:noFill/>
            <a:miter lim="800000"/>
            <a:headEnd/>
            <a:tailEnd/>
          </a:ln>
        </p:spPr>
        <p:txBody>
          <a:bodyPr>
            <a:prstTxWarp prst="textNoShape">
              <a:avLst/>
            </a:prstTxWarp>
            <a:spAutoFit/>
          </a:bodyPr>
          <a:lstStyle/>
          <a:p>
            <a:pPr eaLnBrk="1" hangingPunct="1"/>
            <a:r>
              <a:rPr lang="en-US" dirty="0">
                <a:solidFill>
                  <a:srgbClr val="595959"/>
                </a:solidFill>
                <a:latin typeface="Avenir Book" pitchFamily="-103" charset="0"/>
                <a:ea typeface="Avenir Book" pitchFamily="-103" charset="0"/>
                <a:cs typeface="Avenir Book" pitchFamily="-103" charset="0"/>
              </a:rPr>
              <a:t>Arnold Chandler</a:t>
            </a:r>
            <a:endParaRPr lang="en-US" sz="2400" dirty="0">
              <a:solidFill>
                <a:srgbClr val="595959"/>
              </a:solidFill>
              <a:latin typeface="Avenir Book" pitchFamily="-103" charset="0"/>
              <a:ea typeface="Avenir Book" pitchFamily="-103" charset="0"/>
              <a:cs typeface="Avenir Book" pitchFamily="-103" charset="0"/>
            </a:endParaRPr>
          </a:p>
        </p:txBody>
      </p:sp>
      <p:sp>
        <p:nvSpPr>
          <p:cNvPr id="28679" name="Slide Number Placeholder 1"/>
          <p:cNvSpPr>
            <a:spLocks noGrp="1"/>
          </p:cNvSpPr>
          <p:nvPr>
            <p:ph type="sldNum" sz="quarter" idx="12"/>
          </p:nvPr>
        </p:nvSpPr>
        <p:spPr bwMode="auto">
          <a:xfrm>
            <a:off x="8245475" y="6356350"/>
            <a:ext cx="441325" cy="366713"/>
          </a:xfrm>
          <a:noFill/>
          <a:ln>
            <a:miter lim="800000"/>
            <a:headEnd/>
            <a:tailEnd/>
          </a:ln>
        </p:spPr>
        <p:txBody>
          <a:bodyPr/>
          <a:lstStyle/>
          <a:p>
            <a:fld id="{564FEFB6-2361-3A47-94FC-88340CC59CA4}" type="slidenum">
              <a:rPr lang="en-US"/>
              <a:pPr/>
              <a:t>10</a:t>
            </a:fld>
            <a:endParaRPr lang="en-US"/>
          </a:p>
        </p:txBody>
      </p:sp>
      <p:pic>
        <p:nvPicPr>
          <p:cNvPr id="28680" name="Picture 16"/>
          <p:cNvPicPr>
            <a:picLocks noChangeAspect="1"/>
          </p:cNvPicPr>
          <p:nvPr/>
        </p:nvPicPr>
        <p:blipFill>
          <a:blip r:embed="rId4"/>
          <a:srcRect/>
          <a:stretch>
            <a:fillRect/>
          </a:stretch>
        </p:blipFill>
        <p:spPr bwMode="auto">
          <a:xfrm>
            <a:off x="474663" y="2004545"/>
            <a:ext cx="1632907" cy="2441260"/>
          </a:xfrm>
          <a:prstGeom prst="rect">
            <a:avLst/>
          </a:prstGeom>
          <a:noFill/>
          <a:ln w="9525">
            <a:noFill/>
            <a:miter lim="800000"/>
            <a:headEnd/>
            <a:tailEnd/>
          </a:ln>
        </p:spPr>
      </p:pic>
      <p:sp>
        <p:nvSpPr>
          <p:cNvPr id="28682" name="TextBox 2"/>
          <p:cNvSpPr txBox="1">
            <a:spLocks noChangeArrowheads="1"/>
          </p:cNvSpPr>
          <p:nvPr/>
        </p:nvSpPr>
        <p:spPr bwMode="auto">
          <a:xfrm>
            <a:off x="2213506" y="5304102"/>
            <a:ext cx="5324475" cy="369887"/>
          </a:xfrm>
          <a:prstGeom prst="rect">
            <a:avLst/>
          </a:prstGeom>
          <a:noFill/>
          <a:ln w="9525">
            <a:noFill/>
            <a:miter lim="800000"/>
            <a:headEnd/>
            <a:tailEnd/>
          </a:ln>
        </p:spPr>
        <p:txBody>
          <a:bodyPr>
            <a:prstTxWarp prst="textNoShape">
              <a:avLst/>
            </a:prstTxWarp>
            <a:spAutoFit/>
          </a:bodyPr>
          <a:lstStyle/>
          <a:p>
            <a:pPr eaLnBrk="1" hangingPunct="1"/>
            <a:r>
              <a:rPr lang="en-US" dirty="0">
                <a:solidFill>
                  <a:srgbClr val="595959"/>
                </a:solidFill>
                <a:latin typeface="Avenir Book" pitchFamily="-103" charset="0"/>
                <a:ea typeface="Avenir Book" pitchFamily="-103" charset="0"/>
                <a:cs typeface="Avenir Book" pitchFamily="-103" charset="0"/>
              </a:rPr>
              <a:t>Lisa Quay</a:t>
            </a:r>
            <a:endParaRPr lang="en-US" sz="2400" dirty="0">
              <a:solidFill>
                <a:srgbClr val="595959"/>
              </a:solidFill>
              <a:latin typeface="Avenir Book" pitchFamily="-103" charset="0"/>
              <a:ea typeface="Avenir Book" pitchFamily="-103" charset="0"/>
              <a:cs typeface="Avenir Book" pitchFamily="-103" charset="0"/>
            </a:endParaRPr>
          </a:p>
        </p:txBody>
      </p:sp>
      <p:sp>
        <p:nvSpPr>
          <p:cNvPr id="28684" name="TextBox 14"/>
          <p:cNvSpPr txBox="1">
            <a:spLocks noChangeArrowheads="1"/>
          </p:cNvSpPr>
          <p:nvPr/>
        </p:nvSpPr>
        <p:spPr bwMode="auto">
          <a:xfrm>
            <a:off x="482600" y="1562390"/>
            <a:ext cx="3546475" cy="338138"/>
          </a:xfrm>
          <a:prstGeom prst="rect">
            <a:avLst/>
          </a:prstGeom>
          <a:noFill/>
          <a:ln w="9525">
            <a:noFill/>
            <a:miter lim="800000"/>
            <a:headEnd/>
            <a:tailEnd/>
          </a:ln>
        </p:spPr>
        <p:txBody>
          <a:bodyPr>
            <a:prstTxWarp prst="textNoShape">
              <a:avLst/>
            </a:prstTxWarp>
            <a:spAutoFit/>
          </a:bodyPr>
          <a:lstStyle/>
          <a:p>
            <a:pPr algn="ctr"/>
            <a:r>
              <a:rPr lang="en-US" sz="1600" dirty="0">
                <a:latin typeface="Avenir Book" pitchFamily="-103" charset="0"/>
                <a:ea typeface="Avenir Book" pitchFamily="-103" charset="0"/>
                <a:cs typeface="Avenir Book" pitchFamily="-103" charset="0"/>
              </a:rPr>
              <a:t>www.forwardchangeconsulting.com</a:t>
            </a:r>
          </a:p>
        </p:txBody>
      </p:sp>
      <p:pic>
        <p:nvPicPr>
          <p:cNvPr id="14" name="Picture 13" descr="IMGP5129.JPG"/>
          <p:cNvPicPr>
            <a:picLocks noChangeAspect="1"/>
          </p:cNvPicPr>
          <p:nvPr/>
        </p:nvPicPr>
        <p:blipFill>
          <a:blip r:embed="rId5"/>
          <a:srcRect l="12843" r="13599"/>
          <a:stretch>
            <a:fillRect/>
          </a:stretch>
        </p:blipFill>
        <p:spPr>
          <a:xfrm>
            <a:off x="474663" y="4538399"/>
            <a:ext cx="1632907" cy="2173287"/>
          </a:xfrm>
          <a:prstGeom prst="rect">
            <a:avLst/>
          </a:prstGeom>
        </p:spPr>
      </p:pic>
      <p:pic>
        <p:nvPicPr>
          <p:cNvPr id="15" name="Picture 14"/>
          <p:cNvPicPr>
            <a:picLocks noChangeAspect="1"/>
          </p:cNvPicPr>
          <p:nvPr/>
        </p:nvPicPr>
        <p:blipFill>
          <a:blip r:embed="rId6"/>
          <a:stretch>
            <a:fillRect/>
          </a:stretch>
        </p:blipFill>
        <p:spPr>
          <a:xfrm>
            <a:off x="4491010" y="1160045"/>
            <a:ext cx="4046212" cy="5236273"/>
          </a:xfrm>
          <a:prstGeom prst="rect">
            <a:avLst/>
          </a:prstGeom>
          <a:ln>
            <a:solidFill>
              <a:schemeClr val="bg1">
                <a:lumMod val="50000"/>
              </a:schemeClr>
            </a:solidFill>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txBox="1">
            <a:spLocks/>
          </p:cNvSpPr>
          <p:nvPr/>
        </p:nvSpPr>
        <p:spPr bwMode="auto">
          <a:xfrm>
            <a:off x="304800" y="279400"/>
            <a:ext cx="5562600" cy="585788"/>
          </a:xfrm>
          <a:prstGeom prst="rect">
            <a:avLst/>
          </a:prstGeom>
          <a:noFill/>
          <a:ln w="9525">
            <a:noFill/>
            <a:miter lim="800000"/>
            <a:headEnd/>
            <a:tailEnd/>
          </a:ln>
        </p:spPr>
        <p:txBody>
          <a:bodyPr anchor="ctr">
            <a:prstTxWarp prst="textNoShape">
              <a:avLst/>
            </a:prstTxWarp>
          </a:bodyPr>
          <a:lstStyle/>
          <a:p>
            <a:pPr eaLnBrk="1" hangingPunct="1">
              <a:lnSpc>
                <a:spcPct val="140000"/>
              </a:lnSpc>
            </a:pPr>
            <a:r>
              <a:rPr lang="en-US" b="1">
                <a:solidFill>
                  <a:srgbClr val="0070C0"/>
                </a:solidFill>
                <a:latin typeface="Corbel" pitchFamily="-103" charset="0"/>
              </a:rPr>
              <a:t>WHAT WE DO</a:t>
            </a:r>
            <a:endParaRPr lang="en-US">
              <a:solidFill>
                <a:srgbClr val="0070C0"/>
              </a:solidFill>
              <a:latin typeface="Corbel" pitchFamily="-103" charset="0"/>
            </a:endParaRPr>
          </a:p>
        </p:txBody>
      </p:sp>
      <p:sp>
        <p:nvSpPr>
          <p:cNvPr id="6" name="Rectangle 5"/>
          <p:cNvSpPr/>
          <p:nvPr/>
        </p:nvSpPr>
        <p:spPr>
          <a:xfrm>
            <a:off x="0" y="0"/>
            <a:ext cx="9144000" cy="895350"/>
          </a:xfrm>
          <a:prstGeom prst="rect">
            <a:avLst/>
          </a:prstGeom>
          <a:solidFill>
            <a:srgbClr val="00A0CF"/>
          </a:solidFill>
          <a:ln>
            <a:solidFill>
              <a:srgbClr val="32B2D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32771" name="TextBox 5"/>
          <p:cNvSpPr txBox="1">
            <a:spLocks noChangeArrowheads="1"/>
          </p:cNvSpPr>
          <p:nvPr/>
        </p:nvSpPr>
        <p:spPr bwMode="auto">
          <a:xfrm>
            <a:off x="622300" y="61913"/>
            <a:ext cx="8659813" cy="584200"/>
          </a:xfrm>
          <a:prstGeom prst="rect">
            <a:avLst/>
          </a:prstGeom>
          <a:noFill/>
          <a:ln w="9525">
            <a:noFill/>
            <a:miter lim="800000"/>
            <a:headEnd/>
            <a:tailEnd/>
          </a:ln>
        </p:spPr>
        <p:txBody>
          <a:bodyPr>
            <a:prstTxWarp prst="textNoShape">
              <a:avLst/>
            </a:prstTxWarp>
            <a:spAutoFit/>
          </a:bodyPr>
          <a:lstStyle/>
          <a:p>
            <a:pPr eaLnBrk="1" hangingPunct="1"/>
            <a:r>
              <a:rPr lang="en-US" sz="3200">
                <a:solidFill>
                  <a:schemeClr val="bg1"/>
                </a:solidFill>
                <a:latin typeface="Corbel" pitchFamily="-103" charset="0"/>
              </a:rPr>
              <a:t> </a:t>
            </a:r>
          </a:p>
        </p:txBody>
      </p:sp>
      <p:sp>
        <p:nvSpPr>
          <p:cNvPr id="9" name="Right Arrow 8"/>
          <p:cNvSpPr/>
          <p:nvPr/>
        </p:nvSpPr>
        <p:spPr>
          <a:xfrm>
            <a:off x="0" y="107950"/>
            <a:ext cx="611188" cy="700088"/>
          </a:xfrm>
          <a:prstGeom prst="rightArrow">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32773" name="Rectangle 14"/>
          <p:cNvSpPr>
            <a:spLocks noGrp="1" noChangeArrowheads="1"/>
          </p:cNvSpPr>
          <p:nvPr>
            <p:ph type="title"/>
          </p:nvPr>
        </p:nvSpPr>
        <p:spPr bwMode="auto">
          <a:xfrm>
            <a:off x="0" y="60325"/>
            <a:ext cx="9144000" cy="1143000"/>
          </a:xfrm>
          <a:noFill/>
          <a:ln>
            <a:miter lim="800000"/>
            <a:headEnd/>
            <a:tailEnd/>
          </a:ln>
        </p:spPr>
        <p:txBody>
          <a:bodyPr vert="horz" wrap="square" lIns="91440" tIns="45720" rIns="91440" bIns="45720" numCol="1" anchor="t" anchorCtr="0" compatLnSpc="1">
            <a:prstTxWarp prst="textNoShape">
              <a:avLst/>
            </a:prstTxWarp>
          </a:bodyPr>
          <a:lstStyle/>
          <a:p>
            <a:pPr marL="681038" algn="l" eaLnBrk="1" hangingPunct="1"/>
            <a:r>
              <a:rPr lang="en-US" sz="4000" dirty="0">
                <a:solidFill>
                  <a:schemeClr val="tx2"/>
                </a:solidFill>
                <a:latin typeface="Avenir Book" pitchFamily="-103" charset="0"/>
                <a:ea typeface="Avenir Book" pitchFamily="-103" charset="0"/>
                <a:cs typeface="Avenir Book" pitchFamily="-103" charset="0"/>
              </a:rPr>
              <a:t>Research questions</a:t>
            </a:r>
          </a:p>
        </p:txBody>
      </p:sp>
      <p:sp>
        <p:nvSpPr>
          <p:cNvPr id="32774" name="Slide Number Placeholder 1"/>
          <p:cNvSpPr>
            <a:spLocks noGrp="1"/>
          </p:cNvSpPr>
          <p:nvPr>
            <p:ph type="sldNum" sz="quarter" idx="12"/>
          </p:nvPr>
        </p:nvSpPr>
        <p:spPr bwMode="auto">
          <a:xfrm>
            <a:off x="8205788" y="6356350"/>
            <a:ext cx="481012" cy="366713"/>
          </a:xfrm>
          <a:noFill/>
          <a:ln>
            <a:miter lim="800000"/>
            <a:headEnd/>
            <a:tailEnd/>
          </a:ln>
        </p:spPr>
        <p:txBody>
          <a:bodyPr/>
          <a:lstStyle/>
          <a:p>
            <a:fld id="{9FCF9F28-7CD8-B142-AE82-B59F94DFCD79}" type="slidenum">
              <a:rPr lang="en-US"/>
              <a:pPr/>
              <a:t>11</a:t>
            </a:fld>
            <a:endParaRPr lang="en-US"/>
          </a:p>
        </p:txBody>
      </p:sp>
      <p:sp>
        <p:nvSpPr>
          <p:cNvPr id="32775" name="Rectangle 9"/>
          <p:cNvSpPr>
            <a:spLocks noChangeArrowheads="1"/>
          </p:cNvSpPr>
          <p:nvPr/>
        </p:nvSpPr>
        <p:spPr bwMode="auto">
          <a:xfrm>
            <a:off x="373063" y="1347788"/>
            <a:ext cx="8135937" cy="4585871"/>
          </a:xfrm>
          <a:prstGeom prst="rect">
            <a:avLst/>
          </a:prstGeom>
          <a:noFill/>
          <a:ln w="9525">
            <a:noFill/>
            <a:miter lim="800000"/>
            <a:headEnd/>
            <a:tailEnd/>
          </a:ln>
        </p:spPr>
        <p:txBody>
          <a:bodyPr wrap="square">
            <a:prstTxWarp prst="textNoShape">
              <a:avLst/>
            </a:prstTxWarp>
            <a:spAutoFit/>
          </a:bodyPr>
          <a:lstStyle/>
          <a:p>
            <a:pPr marL="457200" indent="-457200" eaLnBrk="1" hangingPunct="1">
              <a:spcAft>
                <a:spcPts val="2400"/>
              </a:spcAft>
              <a:buFont typeface="Calibri" pitchFamily="-103" charset="0"/>
              <a:buAutoNum type="arabicPeriod"/>
            </a:pPr>
            <a:r>
              <a:rPr lang="en-US" sz="2800" dirty="0">
                <a:solidFill>
                  <a:srgbClr val="595959"/>
                </a:solidFill>
                <a:latin typeface="Avenir Book" pitchFamily="-103" charset="0"/>
              </a:rPr>
              <a:t>What are the </a:t>
            </a:r>
            <a:r>
              <a:rPr lang="en-US" sz="2800" dirty="0">
                <a:solidFill>
                  <a:srgbClr val="00A0CF"/>
                </a:solidFill>
                <a:latin typeface="Avenir Book" pitchFamily="-103" charset="0"/>
              </a:rPr>
              <a:t>career pathways </a:t>
            </a:r>
            <a:r>
              <a:rPr lang="en-US" sz="2800" dirty="0">
                <a:solidFill>
                  <a:srgbClr val="595959"/>
                </a:solidFill>
                <a:latin typeface="Avenir Book" pitchFamily="-103" charset="0"/>
              </a:rPr>
              <a:t>of professionals  of color in terms of how they enter the sector and advance to higher levels of seniority?</a:t>
            </a:r>
            <a:endParaRPr lang="en-US" sz="2800" dirty="0" smtClean="0">
              <a:solidFill>
                <a:srgbClr val="595959"/>
              </a:solidFill>
              <a:latin typeface="Avenir Book" pitchFamily="-103" charset="0"/>
            </a:endParaRPr>
          </a:p>
          <a:p>
            <a:pPr marL="457200" indent="-457200" eaLnBrk="1" hangingPunct="1">
              <a:spcAft>
                <a:spcPts val="2400"/>
              </a:spcAft>
              <a:buFont typeface="Calibri" pitchFamily="-103" charset="0"/>
              <a:buAutoNum type="arabicPeriod"/>
            </a:pPr>
            <a:r>
              <a:rPr lang="en-US" sz="2800" dirty="0" smtClean="0">
                <a:solidFill>
                  <a:srgbClr val="595959"/>
                </a:solidFill>
                <a:latin typeface="Avenir Book" pitchFamily="-103" charset="0"/>
              </a:rPr>
              <a:t>What </a:t>
            </a:r>
            <a:r>
              <a:rPr lang="en-US" sz="2800" dirty="0">
                <a:solidFill>
                  <a:srgbClr val="00A0CF"/>
                </a:solidFill>
                <a:latin typeface="Avenir Book" pitchFamily="-103" charset="0"/>
              </a:rPr>
              <a:t>factors do they see as the greatest barriers and contributors </a:t>
            </a:r>
            <a:r>
              <a:rPr lang="en-US" sz="2800" dirty="0">
                <a:solidFill>
                  <a:srgbClr val="595959"/>
                </a:solidFill>
                <a:latin typeface="Avenir Book" pitchFamily="-103" charset="0"/>
              </a:rPr>
              <a:t>to career advancement?</a:t>
            </a:r>
            <a:endParaRPr lang="en-US" sz="2800" dirty="0" smtClean="0">
              <a:solidFill>
                <a:srgbClr val="595959"/>
              </a:solidFill>
              <a:latin typeface="Avenir Book" pitchFamily="-103" charset="0"/>
            </a:endParaRPr>
          </a:p>
          <a:p>
            <a:pPr marL="457200" indent="-457200" eaLnBrk="1" hangingPunct="1">
              <a:spcAft>
                <a:spcPts val="2400"/>
              </a:spcAft>
              <a:buFont typeface="Calibri" pitchFamily="-103" charset="0"/>
              <a:buAutoNum type="arabicPeriod"/>
            </a:pPr>
            <a:r>
              <a:rPr lang="en-US" sz="2800" dirty="0" smtClean="0">
                <a:solidFill>
                  <a:srgbClr val="595959"/>
                </a:solidFill>
                <a:latin typeface="Avenir Book" pitchFamily="-103" charset="0"/>
              </a:rPr>
              <a:t>What </a:t>
            </a:r>
            <a:r>
              <a:rPr lang="en-US" sz="2800" dirty="0">
                <a:solidFill>
                  <a:srgbClr val="595959"/>
                </a:solidFill>
                <a:latin typeface="Avenir Book" pitchFamily="-103" charset="0"/>
              </a:rPr>
              <a:t>do they see as the </a:t>
            </a:r>
            <a:r>
              <a:rPr lang="en-US" sz="2800" dirty="0">
                <a:solidFill>
                  <a:srgbClr val="00A0CF"/>
                </a:solidFill>
                <a:latin typeface="Avenir Book" pitchFamily="-103" charset="0"/>
              </a:rPr>
              <a:t>value of and challenges to diversifying foundation leadership? </a:t>
            </a:r>
            <a:endParaRPr lang="en-US" sz="2800" dirty="0">
              <a:solidFill>
                <a:srgbClr val="595959"/>
              </a:solidFill>
              <a:latin typeface="Avenir Book" pitchFamily="-103"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txBox="1">
            <a:spLocks/>
          </p:cNvSpPr>
          <p:nvPr/>
        </p:nvSpPr>
        <p:spPr bwMode="auto">
          <a:xfrm>
            <a:off x="304800" y="279400"/>
            <a:ext cx="5562600" cy="585788"/>
          </a:xfrm>
          <a:prstGeom prst="rect">
            <a:avLst/>
          </a:prstGeom>
          <a:noFill/>
          <a:ln w="9525">
            <a:noFill/>
            <a:miter lim="800000"/>
            <a:headEnd/>
            <a:tailEnd/>
          </a:ln>
        </p:spPr>
        <p:txBody>
          <a:bodyPr anchor="ctr">
            <a:prstTxWarp prst="textNoShape">
              <a:avLst/>
            </a:prstTxWarp>
          </a:bodyPr>
          <a:lstStyle/>
          <a:p>
            <a:pPr eaLnBrk="1" hangingPunct="1">
              <a:lnSpc>
                <a:spcPct val="140000"/>
              </a:lnSpc>
            </a:pPr>
            <a:r>
              <a:rPr lang="en-US" b="1">
                <a:solidFill>
                  <a:srgbClr val="0070C0"/>
                </a:solidFill>
                <a:latin typeface="Corbel" pitchFamily="-103" charset="0"/>
              </a:rPr>
              <a:t>WHAT WE DO</a:t>
            </a:r>
            <a:endParaRPr lang="en-US">
              <a:solidFill>
                <a:srgbClr val="0070C0"/>
              </a:solidFill>
              <a:latin typeface="Corbel" pitchFamily="-103" charset="0"/>
            </a:endParaRPr>
          </a:p>
        </p:txBody>
      </p:sp>
      <p:sp>
        <p:nvSpPr>
          <p:cNvPr id="6" name="Rectangle 5"/>
          <p:cNvSpPr/>
          <p:nvPr/>
        </p:nvSpPr>
        <p:spPr>
          <a:xfrm>
            <a:off x="0" y="0"/>
            <a:ext cx="9144000" cy="895350"/>
          </a:xfrm>
          <a:prstGeom prst="rect">
            <a:avLst/>
          </a:prstGeom>
          <a:solidFill>
            <a:srgbClr val="00A0CF"/>
          </a:solidFill>
          <a:ln>
            <a:solidFill>
              <a:srgbClr val="32B2D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34819" name="TextBox 5"/>
          <p:cNvSpPr txBox="1">
            <a:spLocks noChangeArrowheads="1"/>
          </p:cNvSpPr>
          <p:nvPr/>
        </p:nvSpPr>
        <p:spPr bwMode="auto">
          <a:xfrm>
            <a:off x="622300" y="61913"/>
            <a:ext cx="8659813" cy="584200"/>
          </a:xfrm>
          <a:prstGeom prst="rect">
            <a:avLst/>
          </a:prstGeom>
          <a:noFill/>
          <a:ln w="9525">
            <a:noFill/>
            <a:miter lim="800000"/>
            <a:headEnd/>
            <a:tailEnd/>
          </a:ln>
        </p:spPr>
        <p:txBody>
          <a:bodyPr>
            <a:prstTxWarp prst="textNoShape">
              <a:avLst/>
            </a:prstTxWarp>
            <a:spAutoFit/>
          </a:bodyPr>
          <a:lstStyle/>
          <a:p>
            <a:pPr eaLnBrk="1" hangingPunct="1"/>
            <a:r>
              <a:rPr lang="en-US" sz="3200">
                <a:solidFill>
                  <a:schemeClr val="bg1"/>
                </a:solidFill>
                <a:latin typeface="Corbel" pitchFamily="-103" charset="0"/>
              </a:rPr>
              <a:t> </a:t>
            </a:r>
          </a:p>
        </p:txBody>
      </p:sp>
      <p:sp>
        <p:nvSpPr>
          <p:cNvPr id="9" name="Right Arrow 8"/>
          <p:cNvSpPr/>
          <p:nvPr/>
        </p:nvSpPr>
        <p:spPr>
          <a:xfrm>
            <a:off x="0" y="107950"/>
            <a:ext cx="611188" cy="700088"/>
          </a:xfrm>
          <a:prstGeom prst="rightArrow">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34821" name="Rectangle 14"/>
          <p:cNvSpPr>
            <a:spLocks noGrp="1" noChangeArrowheads="1"/>
          </p:cNvSpPr>
          <p:nvPr>
            <p:ph type="title"/>
          </p:nvPr>
        </p:nvSpPr>
        <p:spPr bwMode="auto">
          <a:xfrm>
            <a:off x="0" y="60325"/>
            <a:ext cx="9144000" cy="1143000"/>
          </a:xfrm>
          <a:noFill/>
          <a:ln>
            <a:miter lim="800000"/>
            <a:headEnd/>
            <a:tailEnd/>
          </a:ln>
        </p:spPr>
        <p:txBody>
          <a:bodyPr vert="horz" wrap="square" lIns="91440" tIns="45720" rIns="91440" bIns="45720" numCol="1" anchor="t" anchorCtr="0" compatLnSpc="1">
            <a:prstTxWarp prst="textNoShape">
              <a:avLst/>
            </a:prstTxWarp>
          </a:bodyPr>
          <a:lstStyle/>
          <a:p>
            <a:pPr marL="681038" algn="l" eaLnBrk="1" hangingPunct="1"/>
            <a:r>
              <a:rPr lang="en-US" sz="4000">
                <a:solidFill>
                  <a:schemeClr val="tx2"/>
                </a:solidFill>
                <a:latin typeface="Avenir Book" pitchFamily="-103" charset="0"/>
                <a:ea typeface="Avenir Book" pitchFamily="-103" charset="0"/>
                <a:cs typeface="Avenir Book" pitchFamily="-103" charset="0"/>
              </a:rPr>
              <a:t>Methodology</a:t>
            </a:r>
          </a:p>
        </p:txBody>
      </p:sp>
      <p:sp>
        <p:nvSpPr>
          <p:cNvPr id="34822" name="Slide Number Placeholder 1"/>
          <p:cNvSpPr>
            <a:spLocks noGrp="1"/>
          </p:cNvSpPr>
          <p:nvPr>
            <p:ph type="sldNum" sz="quarter" idx="12"/>
          </p:nvPr>
        </p:nvSpPr>
        <p:spPr bwMode="auto">
          <a:xfrm>
            <a:off x="8205788" y="6356350"/>
            <a:ext cx="481012" cy="366713"/>
          </a:xfrm>
          <a:noFill/>
          <a:ln>
            <a:miter lim="800000"/>
            <a:headEnd/>
            <a:tailEnd/>
          </a:ln>
        </p:spPr>
        <p:txBody>
          <a:bodyPr/>
          <a:lstStyle/>
          <a:p>
            <a:fld id="{8931FE88-0AB2-6E43-AE7F-1A845D9FDDB4}" type="slidenum">
              <a:rPr lang="en-US"/>
              <a:pPr/>
              <a:t>12</a:t>
            </a:fld>
            <a:endParaRPr lang="en-US"/>
          </a:p>
        </p:txBody>
      </p:sp>
      <p:sp>
        <p:nvSpPr>
          <p:cNvPr id="34823" name="Rectangle 9"/>
          <p:cNvSpPr>
            <a:spLocks noChangeArrowheads="1"/>
          </p:cNvSpPr>
          <p:nvPr/>
        </p:nvSpPr>
        <p:spPr bwMode="auto">
          <a:xfrm>
            <a:off x="271463" y="1309228"/>
            <a:ext cx="8559800" cy="4462760"/>
          </a:xfrm>
          <a:prstGeom prst="rect">
            <a:avLst/>
          </a:prstGeom>
          <a:noFill/>
          <a:ln w="9525">
            <a:noFill/>
            <a:miter lim="800000"/>
            <a:headEnd/>
            <a:tailEnd/>
          </a:ln>
        </p:spPr>
        <p:txBody>
          <a:bodyPr>
            <a:prstTxWarp prst="textNoShape">
              <a:avLst/>
            </a:prstTxWarp>
            <a:spAutoFit/>
          </a:bodyPr>
          <a:lstStyle/>
          <a:p>
            <a:pPr marL="514350" indent="-514350" eaLnBrk="1" hangingPunct="1">
              <a:spcAft>
                <a:spcPts val="2400"/>
              </a:spcAft>
              <a:buFont typeface="Arial"/>
              <a:buChar char="•"/>
            </a:pPr>
            <a:r>
              <a:rPr lang="en-US" sz="2800" dirty="0">
                <a:solidFill>
                  <a:srgbClr val="00A0CF"/>
                </a:solidFill>
                <a:latin typeface="Avenir Book" pitchFamily="-103" charset="0"/>
              </a:rPr>
              <a:t>Sample: </a:t>
            </a:r>
            <a:r>
              <a:rPr lang="en-US" sz="2800" dirty="0">
                <a:solidFill>
                  <a:srgbClr val="595959"/>
                </a:solidFill>
                <a:latin typeface="Avenir Book" pitchFamily="-103" charset="0"/>
              </a:rPr>
              <a:t>43 professionals of color with sector experience, selected non-randomly to achieve representation along several </a:t>
            </a:r>
            <a:r>
              <a:rPr lang="en-US" sz="2800" dirty="0" smtClean="0">
                <a:solidFill>
                  <a:srgbClr val="595959"/>
                </a:solidFill>
                <a:latin typeface="Avenir Book" pitchFamily="-103" charset="0"/>
              </a:rPr>
              <a:t>dimensions</a:t>
            </a:r>
          </a:p>
          <a:p>
            <a:pPr marL="457200" indent="-457200" eaLnBrk="1" hangingPunct="1">
              <a:spcAft>
                <a:spcPts val="2400"/>
              </a:spcAft>
              <a:buFont typeface="Arial"/>
              <a:buChar char="•"/>
            </a:pPr>
            <a:endParaRPr lang="en-US" sz="2800" dirty="0">
              <a:solidFill>
                <a:srgbClr val="00A0CF"/>
              </a:solidFill>
              <a:latin typeface="Avenir Book" pitchFamily="-103" charset="0"/>
            </a:endParaRPr>
          </a:p>
          <a:p>
            <a:pPr marL="514350" indent="-514350" eaLnBrk="1" hangingPunct="1">
              <a:spcAft>
                <a:spcPts val="2400"/>
              </a:spcAft>
              <a:buFont typeface="Arial"/>
              <a:buChar char="•"/>
            </a:pPr>
            <a:r>
              <a:rPr lang="en-US" sz="2800" dirty="0" smtClean="0">
                <a:solidFill>
                  <a:srgbClr val="00A0CF"/>
                </a:solidFill>
                <a:latin typeface="Avenir Book" pitchFamily="-103" charset="0"/>
              </a:rPr>
              <a:t>Data </a:t>
            </a:r>
            <a:r>
              <a:rPr lang="en-US" sz="2800" dirty="0">
                <a:solidFill>
                  <a:srgbClr val="00A0CF"/>
                </a:solidFill>
                <a:latin typeface="Avenir Book" pitchFamily="-103" charset="0"/>
              </a:rPr>
              <a:t>collection:</a:t>
            </a:r>
            <a:r>
              <a:rPr lang="en-US" sz="2800" dirty="0">
                <a:solidFill>
                  <a:srgbClr val="595959"/>
                </a:solidFill>
                <a:latin typeface="Avenir Book" pitchFamily="-103" charset="0"/>
              </a:rPr>
              <a:t> Semi-structured interviews examined the full span of philanthropic </a:t>
            </a:r>
            <a:r>
              <a:rPr lang="en-US" sz="2800" dirty="0" smtClean="0">
                <a:solidFill>
                  <a:srgbClr val="595959"/>
                </a:solidFill>
                <a:latin typeface="Avenir Book" pitchFamily="-103" charset="0"/>
              </a:rPr>
              <a:t>careers</a:t>
            </a:r>
            <a:endParaRPr lang="en-US" sz="200" dirty="0">
              <a:solidFill>
                <a:srgbClr val="595959"/>
              </a:solidFill>
              <a:latin typeface="Avenir Book" pitchFamily="-103" charset="0"/>
            </a:endParaRPr>
          </a:p>
          <a:p>
            <a:pPr marL="514350" indent="-514350" eaLnBrk="1" hangingPunct="1">
              <a:spcAft>
                <a:spcPts val="2400"/>
              </a:spcAft>
              <a:buFont typeface="Arial"/>
              <a:buChar char="•"/>
            </a:pPr>
            <a:r>
              <a:rPr lang="en-US" sz="2800" dirty="0" smtClean="0">
                <a:solidFill>
                  <a:srgbClr val="00A0CF"/>
                </a:solidFill>
                <a:latin typeface="Avenir Book" pitchFamily="-103" charset="0"/>
              </a:rPr>
              <a:t>Analysis</a:t>
            </a:r>
            <a:r>
              <a:rPr lang="en-US" sz="2800" dirty="0">
                <a:solidFill>
                  <a:srgbClr val="00A0CF"/>
                </a:solidFill>
                <a:latin typeface="Avenir Book" pitchFamily="-103" charset="0"/>
              </a:rPr>
              <a:t>: </a:t>
            </a:r>
            <a:r>
              <a:rPr lang="en-US" sz="2800" dirty="0">
                <a:solidFill>
                  <a:srgbClr val="595959"/>
                </a:solidFill>
                <a:latin typeface="Avenir Book" pitchFamily="-103" charset="0"/>
              </a:rPr>
              <a:t>Interview transcripts were coded, categorized, and compared by 2 reviewers</a:t>
            </a:r>
          </a:p>
        </p:txBody>
      </p:sp>
      <p:graphicFrame>
        <p:nvGraphicFramePr>
          <p:cNvPr id="11" name="Table 10"/>
          <p:cNvGraphicFramePr>
            <a:graphicFrameLocks noGrp="1"/>
          </p:cNvGraphicFramePr>
          <p:nvPr/>
        </p:nvGraphicFramePr>
        <p:xfrm>
          <a:off x="1548722" y="2944279"/>
          <a:ext cx="5771639" cy="684591"/>
        </p:xfrm>
        <a:graphic>
          <a:graphicData uri="http://schemas.openxmlformats.org/drawingml/2006/table">
            <a:tbl>
              <a:tblPr firstRow="1" bandRow="1">
                <a:tableStyleId>{2D5ABB26-0587-4C30-8999-92F81FD0307C}</a:tableStyleId>
              </a:tblPr>
              <a:tblGrid>
                <a:gridCol w="1199639"/>
                <a:gridCol w="1524000"/>
                <a:gridCol w="1524000"/>
                <a:gridCol w="1524000"/>
              </a:tblGrid>
              <a:tr h="370840">
                <a:tc>
                  <a:txBody>
                    <a:bodyPr/>
                    <a:lstStyle/>
                    <a:p>
                      <a:pPr algn="ctr"/>
                      <a:r>
                        <a:rPr lang="en-US" sz="1400" i="1" dirty="0" smtClean="0">
                          <a:latin typeface="Avenir Book"/>
                          <a:cs typeface="Avenir Book"/>
                        </a:rPr>
                        <a:t>CEO</a:t>
                      </a:r>
                      <a:endParaRPr lang="en-US" sz="1400" i="1" dirty="0">
                        <a:latin typeface="Avenir Book"/>
                        <a:cs typeface="Avenir Book"/>
                      </a:endParaRPr>
                    </a:p>
                  </a:txBody>
                  <a:tcPr anchor="ctr">
                    <a:lnL w="12700" cap="flat" cmpd="sng" algn="ctr">
                      <a:solidFill>
                        <a:srgbClr val="7F7F7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r>
                        <a:rPr lang="en-US" sz="1400" i="1" dirty="0" smtClean="0">
                          <a:latin typeface="Avenir Book"/>
                          <a:cs typeface="Avenir Book"/>
                        </a:rPr>
                        <a:t>Executive Team</a:t>
                      </a:r>
                      <a:endParaRPr lang="en-US" sz="1400" i="1" dirty="0">
                        <a:latin typeface="Avenir Book"/>
                        <a:cs typeface="Avenir Book"/>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r>
                        <a:rPr lang="en-US" sz="1400" i="1" dirty="0" smtClean="0">
                          <a:latin typeface="Avenir Book"/>
                          <a:cs typeface="Avenir Book"/>
                        </a:rPr>
                        <a:t>Middle Manager</a:t>
                      </a:r>
                      <a:endParaRPr lang="en-US" sz="1400" i="1" dirty="0">
                        <a:latin typeface="Avenir Book"/>
                        <a:cs typeface="Avenir Book"/>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r>
                        <a:rPr lang="en-US" sz="1400" i="1" dirty="0" smtClean="0">
                          <a:latin typeface="Avenir Book"/>
                          <a:cs typeface="Avenir Book"/>
                        </a:rPr>
                        <a:t>Program Officer</a:t>
                      </a:r>
                      <a:endParaRPr lang="en-US" sz="1400" i="1" dirty="0">
                        <a:latin typeface="Avenir Book"/>
                        <a:cs typeface="Avenir Book"/>
                      </a:endParaRPr>
                    </a:p>
                  </a:txBody>
                  <a:tcPr anchor="ctr">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r h="313751">
                <a:tc>
                  <a:txBody>
                    <a:bodyPr/>
                    <a:lstStyle/>
                    <a:p>
                      <a:pPr algn="ctr"/>
                      <a:r>
                        <a:rPr lang="en-US" sz="1400" dirty="0" smtClean="0">
                          <a:latin typeface="Avenir Book"/>
                          <a:cs typeface="Avenir Book"/>
                        </a:rPr>
                        <a:t>19</a:t>
                      </a:r>
                      <a:endParaRPr lang="en-US" sz="1400" dirty="0">
                        <a:latin typeface="Avenir Book"/>
                        <a:cs typeface="Avenir Book"/>
                      </a:endParaRPr>
                    </a:p>
                  </a:txBody>
                  <a:tcPr anchor="ctr">
                    <a:lnL w="12700" cap="flat" cmpd="sng" algn="ctr">
                      <a:solidFill>
                        <a:srgbClr val="7F7F7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r>
                        <a:rPr lang="en-US" sz="1400" dirty="0" smtClean="0">
                          <a:latin typeface="Avenir Book"/>
                          <a:cs typeface="Avenir Book"/>
                        </a:rPr>
                        <a:t>7</a:t>
                      </a:r>
                      <a:endParaRPr lang="en-US" sz="1400" dirty="0">
                        <a:latin typeface="Avenir Book"/>
                        <a:cs typeface="Avenir Book"/>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r>
                        <a:rPr lang="en-US" sz="1400" dirty="0" smtClean="0">
                          <a:latin typeface="Avenir Book"/>
                          <a:cs typeface="Avenir Book"/>
                        </a:rPr>
                        <a:t>9</a:t>
                      </a:r>
                      <a:endParaRPr lang="en-US" sz="1400" dirty="0">
                        <a:latin typeface="Avenir Book"/>
                        <a:cs typeface="Avenir Book"/>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r>
                        <a:rPr lang="en-US" sz="1400" dirty="0" smtClean="0">
                          <a:latin typeface="Avenir Book"/>
                          <a:cs typeface="Avenir Book"/>
                        </a:rPr>
                        <a:t>8</a:t>
                      </a:r>
                      <a:endParaRPr lang="en-US" sz="1400" dirty="0">
                        <a:latin typeface="Avenir Book"/>
                        <a:cs typeface="Avenir Book"/>
                      </a:endParaRPr>
                    </a:p>
                  </a:txBody>
                  <a:tcPr anchor="ctr">
                    <a:lnL w="12700" cap="flat" cmpd="sng" algn="ctr">
                      <a:no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txBox="1">
            <a:spLocks/>
          </p:cNvSpPr>
          <p:nvPr/>
        </p:nvSpPr>
        <p:spPr bwMode="auto">
          <a:xfrm>
            <a:off x="304800" y="279400"/>
            <a:ext cx="5562600" cy="585788"/>
          </a:xfrm>
          <a:prstGeom prst="rect">
            <a:avLst/>
          </a:prstGeom>
          <a:noFill/>
          <a:ln w="9525">
            <a:noFill/>
            <a:miter lim="800000"/>
            <a:headEnd/>
            <a:tailEnd/>
          </a:ln>
        </p:spPr>
        <p:txBody>
          <a:bodyPr anchor="ctr">
            <a:prstTxWarp prst="textNoShape">
              <a:avLst/>
            </a:prstTxWarp>
          </a:bodyPr>
          <a:lstStyle/>
          <a:p>
            <a:pPr eaLnBrk="1" hangingPunct="1">
              <a:lnSpc>
                <a:spcPct val="140000"/>
              </a:lnSpc>
            </a:pPr>
            <a:r>
              <a:rPr lang="en-US" b="1">
                <a:solidFill>
                  <a:srgbClr val="0070C0"/>
                </a:solidFill>
                <a:latin typeface="Corbel" pitchFamily="-103" charset="0"/>
              </a:rPr>
              <a:t>WHAT WE DO</a:t>
            </a:r>
            <a:endParaRPr lang="en-US">
              <a:solidFill>
                <a:srgbClr val="0070C0"/>
              </a:solidFill>
              <a:latin typeface="Corbel" pitchFamily="-103" charset="0"/>
            </a:endParaRPr>
          </a:p>
        </p:txBody>
      </p:sp>
      <p:sp>
        <p:nvSpPr>
          <p:cNvPr id="6" name="Rectangle 5"/>
          <p:cNvSpPr/>
          <p:nvPr/>
        </p:nvSpPr>
        <p:spPr>
          <a:xfrm>
            <a:off x="0" y="0"/>
            <a:ext cx="9144000" cy="895350"/>
          </a:xfrm>
          <a:prstGeom prst="rect">
            <a:avLst/>
          </a:prstGeom>
          <a:solidFill>
            <a:srgbClr val="00A0CF"/>
          </a:solidFill>
          <a:ln>
            <a:solidFill>
              <a:srgbClr val="32B2D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36867" name="TextBox 5"/>
          <p:cNvSpPr txBox="1">
            <a:spLocks noChangeArrowheads="1"/>
          </p:cNvSpPr>
          <p:nvPr/>
        </p:nvSpPr>
        <p:spPr bwMode="auto">
          <a:xfrm>
            <a:off x="622300" y="61913"/>
            <a:ext cx="8659813" cy="584200"/>
          </a:xfrm>
          <a:prstGeom prst="rect">
            <a:avLst/>
          </a:prstGeom>
          <a:noFill/>
          <a:ln w="9525">
            <a:noFill/>
            <a:miter lim="800000"/>
            <a:headEnd/>
            <a:tailEnd/>
          </a:ln>
        </p:spPr>
        <p:txBody>
          <a:bodyPr>
            <a:prstTxWarp prst="textNoShape">
              <a:avLst/>
            </a:prstTxWarp>
            <a:spAutoFit/>
          </a:bodyPr>
          <a:lstStyle/>
          <a:p>
            <a:pPr eaLnBrk="1" hangingPunct="1"/>
            <a:r>
              <a:rPr lang="en-US" sz="3200">
                <a:solidFill>
                  <a:schemeClr val="bg1"/>
                </a:solidFill>
                <a:latin typeface="Corbel" pitchFamily="-103" charset="0"/>
              </a:rPr>
              <a:t> </a:t>
            </a:r>
          </a:p>
        </p:txBody>
      </p:sp>
      <p:sp>
        <p:nvSpPr>
          <p:cNvPr id="9" name="Right Arrow 8"/>
          <p:cNvSpPr/>
          <p:nvPr/>
        </p:nvSpPr>
        <p:spPr>
          <a:xfrm>
            <a:off x="0" y="107950"/>
            <a:ext cx="611188" cy="700088"/>
          </a:xfrm>
          <a:prstGeom prst="rightArrow">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36869" name="Rectangle 14"/>
          <p:cNvSpPr>
            <a:spLocks noGrp="1" noChangeArrowheads="1"/>
          </p:cNvSpPr>
          <p:nvPr>
            <p:ph type="title"/>
          </p:nvPr>
        </p:nvSpPr>
        <p:spPr bwMode="auto">
          <a:xfrm>
            <a:off x="0" y="60325"/>
            <a:ext cx="9144000" cy="1143000"/>
          </a:xfrm>
          <a:noFill/>
          <a:ln>
            <a:miter lim="800000"/>
            <a:headEnd/>
            <a:tailEnd/>
          </a:ln>
        </p:spPr>
        <p:txBody>
          <a:bodyPr vert="horz" wrap="square" lIns="91440" tIns="45720" rIns="91440" bIns="45720" numCol="1" anchor="t" anchorCtr="0" compatLnSpc="1">
            <a:prstTxWarp prst="textNoShape">
              <a:avLst/>
            </a:prstTxWarp>
          </a:bodyPr>
          <a:lstStyle/>
          <a:p>
            <a:pPr marL="681038" algn="l" eaLnBrk="1" hangingPunct="1"/>
            <a:r>
              <a:rPr lang="en-US" sz="4000" dirty="0">
                <a:solidFill>
                  <a:schemeClr val="tx2"/>
                </a:solidFill>
                <a:latin typeface="Avenir Book" pitchFamily="-103" charset="0"/>
                <a:ea typeface="Avenir Book" pitchFamily="-103" charset="0"/>
                <a:cs typeface="Avenir Book" pitchFamily="-103" charset="0"/>
              </a:rPr>
              <a:t>Overview of</a:t>
            </a:r>
            <a:r>
              <a:rPr lang="en-US" sz="4000" dirty="0" smtClean="0">
                <a:solidFill>
                  <a:schemeClr val="tx2"/>
                </a:solidFill>
                <a:latin typeface="Avenir Book" pitchFamily="-103" charset="0"/>
                <a:ea typeface="Avenir Book" pitchFamily="-103" charset="0"/>
                <a:cs typeface="Avenir Book" pitchFamily="-103" charset="0"/>
              </a:rPr>
              <a:t> key observations</a:t>
            </a:r>
            <a:endParaRPr lang="en-US" sz="4000" dirty="0">
              <a:solidFill>
                <a:schemeClr val="tx2"/>
              </a:solidFill>
              <a:latin typeface="Avenir Book" pitchFamily="-103" charset="0"/>
              <a:ea typeface="Avenir Book" pitchFamily="-103" charset="0"/>
              <a:cs typeface="Avenir Book" pitchFamily="-103" charset="0"/>
            </a:endParaRPr>
          </a:p>
        </p:txBody>
      </p:sp>
      <p:sp>
        <p:nvSpPr>
          <p:cNvPr id="36870" name="Slide Number Placeholder 1"/>
          <p:cNvSpPr>
            <a:spLocks noGrp="1"/>
          </p:cNvSpPr>
          <p:nvPr>
            <p:ph type="sldNum" sz="quarter" idx="12"/>
          </p:nvPr>
        </p:nvSpPr>
        <p:spPr bwMode="auto">
          <a:xfrm>
            <a:off x="8205788" y="6356350"/>
            <a:ext cx="481012" cy="366713"/>
          </a:xfrm>
          <a:noFill/>
          <a:ln>
            <a:miter lim="800000"/>
            <a:headEnd/>
            <a:tailEnd/>
          </a:ln>
        </p:spPr>
        <p:txBody>
          <a:bodyPr/>
          <a:lstStyle/>
          <a:p>
            <a:fld id="{D496368B-8997-C74D-95EB-AB711F251411}" type="slidenum">
              <a:rPr lang="en-US"/>
              <a:pPr/>
              <a:t>13</a:t>
            </a:fld>
            <a:endParaRPr lang="en-US"/>
          </a:p>
        </p:txBody>
      </p:sp>
      <p:sp>
        <p:nvSpPr>
          <p:cNvPr id="36871" name="Rectangle 9"/>
          <p:cNvSpPr>
            <a:spLocks noChangeArrowheads="1"/>
          </p:cNvSpPr>
          <p:nvPr/>
        </p:nvSpPr>
        <p:spPr bwMode="auto">
          <a:xfrm>
            <a:off x="496888" y="1209675"/>
            <a:ext cx="8382000" cy="4708981"/>
          </a:xfrm>
          <a:prstGeom prst="rect">
            <a:avLst/>
          </a:prstGeom>
          <a:noFill/>
          <a:ln w="9525">
            <a:noFill/>
            <a:miter lim="800000"/>
            <a:headEnd/>
            <a:tailEnd/>
          </a:ln>
        </p:spPr>
        <p:txBody>
          <a:bodyPr>
            <a:prstTxWarp prst="textNoShape">
              <a:avLst/>
            </a:prstTxWarp>
            <a:spAutoFit/>
          </a:bodyPr>
          <a:lstStyle/>
          <a:p>
            <a:pPr marL="457200" indent="-457200" eaLnBrk="1" hangingPunct="1">
              <a:buFont typeface="Calibri" pitchFamily="-103" charset="0"/>
              <a:buAutoNum type="arabicPeriod"/>
            </a:pPr>
            <a:r>
              <a:rPr lang="en-US" sz="2800" dirty="0">
                <a:solidFill>
                  <a:srgbClr val="595959"/>
                </a:solidFill>
                <a:latin typeface="Avenir Book" pitchFamily="-103" charset="0"/>
              </a:rPr>
              <a:t>Career pathways of professionals of </a:t>
            </a:r>
            <a:r>
              <a:rPr lang="en-US" sz="2800" dirty="0" smtClean="0">
                <a:solidFill>
                  <a:srgbClr val="595959"/>
                </a:solidFill>
                <a:latin typeface="Avenir Book" pitchFamily="-103" charset="0"/>
              </a:rPr>
              <a:t>color</a:t>
            </a:r>
          </a:p>
          <a:p>
            <a:pPr marL="914400" lvl="1" indent="-457200" eaLnBrk="1" hangingPunct="1">
              <a:buFont typeface="Arial"/>
              <a:buChar char="•"/>
            </a:pPr>
            <a:r>
              <a:rPr lang="en-US" sz="2400" dirty="0" smtClean="0">
                <a:solidFill>
                  <a:srgbClr val="595959"/>
                </a:solidFill>
                <a:latin typeface="Avenir Book" pitchFamily="-103" charset="0"/>
              </a:rPr>
              <a:t>Multiple </a:t>
            </a:r>
            <a:r>
              <a:rPr lang="en-US" sz="2400" dirty="0">
                <a:solidFill>
                  <a:srgbClr val="00A0CF"/>
                </a:solidFill>
                <a:latin typeface="Avenir Book" pitchFamily="-103" charset="0"/>
              </a:rPr>
              <a:t>distinct pathways</a:t>
            </a:r>
            <a:r>
              <a:rPr lang="en-US" sz="2400" dirty="0">
                <a:solidFill>
                  <a:srgbClr val="595959"/>
                </a:solidFill>
                <a:latin typeface="Avenir Book" pitchFamily="-103" charset="0"/>
              </a:rPr>
              <a:t> to senior </a:t>
            </a:r>
            <a:r>
              <a:rPr lang="en-US" sz="2400" dirty="0" smtClean="0">
                <a:solidFill>
                  <a:srgbClr val="595959"/>
                </a:solidFill>
                <a:latin typeface="Avenir Book" pitchFamily="-103" charset="0"/>
              </a:rPr>
              <a:t>levels</a:t>
            </a:r>
          </a:p>
          <a:p>
            <a:pPr marL="914400" lvl="1" indent="-457200" eaLnBrk="1" hangingPunct="1">
              <a:buFont typeface="Arial"/>
              <a:buChar char="•"/>
            </a:pPr>
            <a:r>
              <a:rPr lang="en-US" sz="2400" dirty="0" smtClean="0">
                <a:solidFill>
                  <a:srgbClr val="595959"/>
                </a:solidFill>
                <a:latin typeface="Avenir Book" pitchFamily="-103" charset="0"/>
              </a:rPr>
              <a:t>Paths </a:t>
            </a:r>
            <a:r>
              <a:rPr lang="en-US" sz="2400" dirty="0">
                <a:solidFill>
                  <a:srgbClr val="595959"/>
                </a:solidFill>
                <a:latin typeface="Avenir Book" pitchFamily="-103" charset="0"/>
              </a:rPr>
              <a:t>from </a:t>
            </a:r>
            <a:r>
              <a:rPr lang="en-US" sz="2400" dirty="0">
                <a:solidFill>
                  <a:srgbClr val="00A0CF"/>
                </a:solidFill>
                <a:latin typeface="Avenir Book" pitchFamily="-103" charset="0"/>
              </a:rPr>
              <a:t>junior levels to senior ranks </a:t>
            </a:r>
            <a:r>
              <a:rPr lang="en-US" sz="2400" dirty="0" smtClean="0">
                <a:solidFill>
                  <a:srgbClr val="595959"/>
                </a:solidFill>
                <a:latin typeface="Avenir Book" pitchFamily="-103" charset="0"/>
              </a:rPr>
              <a:t>exist</a:t>
            </a:r>
            <a:endParaRPr lang="en-US" sz="2400" dirty="0">
              <a:solidFill>
                <a:srgbClr val="00A0CF"/>
              </a:solidFill>
              <a:latin typeface="Avenir Book" pitchFamily="-103" charset="0"/>
            </a:endParaRPr>
          </a:p>
          <a:p>
            <a:pPr lvl="1" eaLnBrk="1" hangingPunct="1"/>
            <a:endParaRPr lang="en-US" sz="2400" dirty="0">
              <a:solidFill>
                <a:srgbClr val="595959"/>
              </a:solidFill>
              <a:latin typeface="Avenir Book" pitchFamily="-103" charset="0"/>
            </a:endParaRPr>
          </a:p>
          <a:p>
            <a:pPr marL="457200" indent="-457200" eaLnBrk="1" hangingPunct="1">
              <a:buFont typeface="Calibri" pitchFamily="-103" charset="0"/>
              <a:buAutoNum type="arabicPeriod"/>
            </a:pPr>
            <a:r>
              <a:rPr lang="en-US" sz="2800" dirty="0">
                <a:solidFill>
                  <a:srgbClr val="595959"/>
                </a:solidFill>
                <a:latin typeface="Avenir Book" pitchFamily="-103" charset="0"/>
              </a:rPr>
              <a:t>Factors affecting </a:t>
            </a:r>
            <a:r>
              <a:rPr lang="en-US" sz="2800" dirty="0" smtClean="0">
                <a:solidFill>
                  <a:srgbClr val="595959"/>
                </a:solidFill>
                <a:latin typeface="Avenir Book" pitchFamily="-103" charset="0"/>
              </a:rPr>
              <a:t>advancement</a:t>
            </a:r>
          </a:p>
          <a:p>
            <a:pPr marL="914400" lvl="1" indent="-457200" eaLnBrk="1" hangingPunct="1">
              <a:buFont typeface="Arial"/>
              <a:buChar char="•"/>
            </a:pPr>
            <a:r>
              <a:rPr lang="en-US" sz="2400" dirty="0" smtClean="0">
                <a:solidFill>
                  <a:srgbClr val="00A0CF"/>
                </a:solidFill>
                <a:latin typeface="Avenir Book" pitchFamily="-103" charset="0"/>
              </a:rPr>
              <a:t>Barriers</a:t>
            </a:r>
            <a:r>
              <a:rPr lang="en-US" sz="2400" dirty="0">
                <a:solidFill>
                  <a:srgbClr val="00A0CF"/>
                </a:solidFill>
                <a:latin typeface="Avenir Book" pitchFamily="-103" charset="0"/>
              </a:rPr>
              <a:t>: </a:t>
            </a:r>
            <a:r>
              <a:rPr lang="en-US" sz="2400" dirty="0">
                <a:solidFill>
                  <a:srgbClr val="595959"/>
                </a:solidFill>
                <a:latin typeface="Avenir Book" pitchFamily="-103" charset="0"/>
              </a:rPr>
              <a:t>Vacancies, networks, stereotypes and </a:t>
            </a:r>
            <a:r>
              <a:rPr lang="en-US" sz="2400" dirty="0" smtClean="0">
                <a:solidFill>
                  <a:srgbClr val="595959"/>
                </a:solidFill>
                <a:latin typeface="Avenir Book" pitchFamily="-103" charset="0"/>
              </a:rPr>
              <a:t>culture</a:t>
            </a:r>
          </a:p>
          <a:p>
            <a:pPr marL="914400" lvl="1" indent="-457200" eaLnBrk="1" hangingPunct="1">
              <a:buFont typeface="Arial"/>
              <a:buChar char="•"/>
            </a:pPr>
            <a:r>
              <a:rPr lang="en-US" sz="2400" dirty="0" smtClean="0">
                <a:solidFill>
                  <a:srgbClr val="00A0CF"/>
                </a:solidFill>
                <a:latin typeface="Avenir Book" pitchFamily="-103" charset="0"/>
              </a:rPr>
              <a:t>Contributors</a:t>
            </a:r>
            <a:r>
              <a:rPr lang="en-US" sz="2400" dirty="0">
                <a:solidFill>
                  <a:srgbClr val="00A0CF"/>
                </a:solidFill>
                <a:latin typeface="Avenir Book" pitchFamily="-103" charset="0"/>
              </a:rPr>
              <a:t>: </a:t>
            </a:r>
            <a:r>
              <a:rPr lang="en-US" sz="2400" dirty="0">
                <a:solidFill>
                  <a:srgbClr val="595959"/>
                </a:solidFill>
                <a:latin typeface="Avenir Book" pitchFamily="-103" charset="0"/>
              </a:rPr>
              <a:t>Mentors, affinity groups,</a:t>
            </a:r>
            <a:r>
              <a:rPr lang="en-US" sz="2400" dirty="0" smtClean="0">
                <a:solidFill>
                  <a:srgbClr val="595959"/>
                </a:solidFill>
                <a:latin typeface="Avenir Book" pitchFamily="-103" charset="0"/>
              </a:rPr>
              <a:t> institutional commitment to diversity and </a:t>
            </a:r>
            <a:r>
              <a:rPr lang="en-US" sz="2400" dirty="0" smtClean="0">
                <a:solidFill>
                  <a:srgbClr val="595959"/>
                </a:solidFill>
                <a:latin typeface="Avenir Book" pitchFamily="-103" charset="0"/>
              </a:rPr>
              <a:t>inclusion</a:t>
            </a:r>
          </a:p>
          <a:p>
            <a:pPr marL="914400" lvl="1" indent="-457200" eaLnBrk="1" hangingPunct="1">
              <a:buFont typeface="Arial"/>
              <a:buChar char="•"/>
            </a:pPr>
            <a:endParaRPr lang="en-US" sz="2400" dirty="0">
              <a:solidFill>
                <a:srgbClr val="595959"/>
              </a:solidFill>
              <a:latin typeface="Avenir Book" pitchFamily="-103" charset="0"/>
            </a:endParaRPr>
          </a:p>
          <a:p>
            <a:pPr marL="457200" indent="-457200" eaLnBrk="1" hangingPunct="1">
              <a:buFont typeface="Calibri" pitchFamily="-103" charset="0"/>
              <a:buAutoNum type="arabicPeriod"/>
            </a:pPr>
            <a:r>
              <a:rPr lang="en-US" sz="2800" dirty="0">
                <a:solidFill>
                  <a:srgbClr val="595959"/>
                </a:solidFill>
                <a:latin typeface="Avenir Book" pitchFamily="-103" charset="0"/>
              </a:rPr>
              <a:t>Value and challenges to diversifying </a:t>
            </a:r>
            <a:r>
              <a:rPr lang="en-US" sz="2800" dirty="0" smtClean="0">
                <a:solidFill>
                  <a:srgbClr val="595959"/>
                </a:solidFill>
                <a:latin typeface="Avenir Book" pitchFamily="-103" charset="0"/>
              </a:rPr>
              <a:t>leadership</a:t>
            </a:r>
          </a:p>
          <a:p>
            <a:pPr marL="914400" lvl="1" indent="-457200" eaLnBrk="1" hangingPunct="1">
              <a:buFont typeface="Arial"/>
              <a:buChar char="•"/>
            </a:pPr>
            <a:r>
              <a:rPr lang="en-US" sz="2400" dirty="0" smtClean="0">
                <a:solidFill>
                  <a:srgbClr val="595959"/>
                </a:solidFill>
                <a:latin typeface="Avenir Book" pitchFamily="-103" charset="0"/>
              </a:rPr>
              <a:t>Diversity </a:t>
            </a:r>
            <a:r>
              <a:rPr lang="en-US" sz="2400" dirty="0">
                <a:solidFill>
                  <a:srgbClr val="595959"/>
                </a:solidFill>
                <a:latin typeface="Avenir Book" pitchFamily="-103" charset="0"/>
              </a:rPr>
              <a:t>makes philanthropy </a:t>
            </a:r>
            <a:r>
              <a:rPr lang="en-US" sz="2400" dirty="0">
                <a:solidFill>
                  <a:srgbClr val="00A0CF"/>
                </a:solidFill>
                <a:latin typeface="Avenir Book" pitchFamily="-103" charset="0"/>
              </a:rPr>
              <a:t>more</a:t>
            </a:r>
            <a:r>
              <a:rPr lang="en-US" sz="2400" dirty="0" smtClean="0">
                <a:solidFill>
                  <a:srgbClr val="00A0CF"/>
                </a:solidFill>
                <a:latin typeface="Avenir Book" pitchFamily="-103" charset="0"/>
              </a:rPr>
              <a:t> democratic and effective</a:t>
            </a:r>
            <a:r>
              <a:rPr lang="en-US" sz="2400" dirty="0" smtClean="0">
                <a:solidFill>
                  <a:srgbClr val="595959"/>
                </a:solidFill>
                <a:latin typeface="Avenir Book" pitchFamily="-103" charset="0"/>
              </a:rPr>
              <a:t>, but </a:t>
            </a:r>
            <a:r>
              <a:rPr lang="en-US" sz="2400" dirty="0" smtClean="0">
                <a:solidFill>
                  <a:srgbClr val="00A0CF"/>
                </a:solidFill>
                <a:latin typeface="Avenir Book" pitchFamily="-103" charset="0"/>
              </a:rPr>
              <a:t>key challenges </a:t>
            </a:r>
            <a:r>
              <a:rPr lang="en-US" sz="2400" dirty="0">
                <a:solidFill>
                  <a:srgbClr val="00A0CF"/>
                </a:solidFill>
                <a:latin typeface="Avenir Book" pitchFamily="-103" charset="0"/>
              </a:rPr>
              <a:t>exist </a:t>
            </a:r>
            <a:r>
              <a:rPr lang="en-US" sz="2400" dirty="0">
                <a:solidFill>
                  <a:srgbClr val="595959"/>
                </a:solidFill>
                <a:latin typeface="Avenir Book" pitchFamily="-103" charset="0"/>
              </a:rPr>
              <a:t>to greater diversity</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txBox="1">
            <a:spLocks/>
          </p:cNvSpPr>
          <p:nvPr/>
        </p:nvSpPr>
        <p:spPr bwMode="auto">
          <a:xfrm>
            <a:off x="304800" y="279400"/>
            <a:ext cx="5562600" cy="585788"/>
          </a:xfrm>
          <a:prstGeom prst="rect">
            <a:avLst/>
          </a:prstGeom>
          <a:noFill/>
          <a:ln w="9525">
            <a:noFill/>
            <a:miter lim="800000"/>
            <a:headEnd/>
            <a:tailEnd/>
          </a:ln>
        </p:spPr>
        <p:txBody>
          <a:bodyPr anchor="ctr">
            <a:prstTxWarp prst="textNoShape">
              <a:avLst/>
            </a:prstTxWarp>
          </a:bodyPr>
          <a:lstStyle/>
          <a:p>
            <a:pPr eaLnBrk="1" hangingPunct="1">
              <a:lnSpc>
                <a:spcPct val="140000"/>
              </a:lnSpc>
            </a:pPr>
            <a:r>
              <a:rPr lang="en-US" b="1">
                <a:solidFill>
                  <a:srgbClr val="0070C0"/>
                </a:solidFill>
                <a:latin typeface="Corbel" pitchFamily="-103" charset="0"/>
              </a:rPr>
              <a:t>WHAT WE DO</a:t>
            </a:r>
            <a:endParaRPr lang="en-US">
              <a:solidFill>
                <a:srgbClr val="0070C0"/>
              </a:solidFill>
              <a:latin typeface="Corbel" pitchFamily="-103" charset="0"/>
            </a:endParaRPr>
          </a:p>
        </p:txBody>
      </p:sp>
      <p:sp>
        <p:nvSpPr>
          <p:cNvPr id="6" name="Rectangle 5"/>
          <p:cNvSpPr/>
          <p:nvPr/>
        </p:nvSpPr>
        <p:spPr>
          <a:xfrm>
            <a:off x="0" y="0"/>
            <a:ext cx="9144000" cy="895350"/>
          </a:xfrm>
          <a:prstGeom prst="rect">
            <a:avLst/>
          </a:prstGeom>
          <a:solidFill>
            <a:srgbClr val="00A0CF"/>
          </a:solidFill>
          <a:ln>
            <a:solidFill>
              <a:srgbClr val="32B2D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38915" name="TextBox 5"/>
          <p:cNvSpPr txBox="1">
            <a:spLocks noChangeArrowheads="1"/>
          </p:cNvSpPr>
          <p:nvPr/>
        </p:nvSpPr>
        <p:spPr bwMode="auto">
          <a:xfrm>
            <a:off x="622300" y="61913"/>
            <a:ext cx="8659813" cy="584200"/>
          </a:xfrm>
          <a:prstGeom prst="rect">
            <a:avLst/>
          </a:prstGeom>
          <a:noFill/>
          <a:ln w="9525">
            <a:noFill/>
            <a:miter lim="800000"/>
            <a:headEnd/>
            <a:tailEnd/>
          </a:ln>
        </p:spPr>
        <p:txBody>
          <a:bodyPr>
            <a:prstTxWarp prst="textNoShape">
              <a:avLst/>
            </a:prstTxWarp>
            <a:spAutoFit/>
          </a:bodyPr>
          <a:lstStyle/>
          <a:p>
            <a:pPr eaLnBrk="1" hangingPunct="1"/>
            <a:r>
              <a:rPr lang="en-US" sz="3200">
                <a:solidFill>
                  <a:schemeClr val="bg1"/>
                </a:solidFill>
                <a:latin typeface="Corbel" pitchFamily="-103" charset="0"/>
              </a:rPr>
              <a:t> </a:t>
            </a:r>
          </a:p>
        </p:txBody>
      </p:sp>
      <p:sp>
        <p:nvSpPr>
          <p:cNvPr id="9" name="Right Arrow 8"/>
          <p:cNvSpPr/>
          <p:nvPr/>
        </p:nvSpPr>
        <p:spPr>
          <a:xfrm>
            <a:off x="0" y="107950"/>
            <a:ext cx="611188" cy="700088"/>
          </a:xfrm>
          <a:prstGeom prst="rightArrow">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38917" name="Rectangle 14"/>
          <p:cNvSpPr>
            <a:spLocks noGrp="1" noChangeArrowheads="1"/>
          </p:cNvSpPr>
          <p:nvPr>
            <p:ph type="title"/>
          </p:nvPr>
        </p:nvSpPr>
        <p:spPr bwMode="auto">
          <a:xfrm>
            <a:off x="0" y="60325"/>
            <a:ext cx="9144000" cy="1143000"/>
          </a:xfrm>
          <a:noFill/>
          <a:ln>
            <a:miter lim="800000"/>
            <a:headEnd/>
            <a:tailEnd/>
          </a:ln>
        </p:spPr>
        <p:txBody>
          <a:bodyPr vert="horz" wrap="square" lIns="91440" tIns="45720" rIns="91440" bIns="45720" numCol="1" anchor="t" anchorCtr="0" compatLnSpc="1">
            <a:prstTxWarp prst="textNoShape">
              <a:avLst/>
            </a:prstTxWarp>
          </a:bodyPr>
          <a:lstStyle/>
          <a:p>
            <a:pPr marL="566738" algn="l" eaLnBrk="1" hangingPunct="1"/>
            <a:r>
              <a:rPr lang="en-US" sz="4000" dirty="0">
                <a:solidFill>
                  <a:schemeClr val="tx2"/>
                </a:solidFill>
                <a:latin typeface="Avenir Book" pitchFamily="-103" charset="0"/>
                <a:ea typeface="Avenir Book" pitchFamily="-103" charset="0"/>
                <a:cs typeface="Avenir Book" pitchFamily="-103" charset="0"/>
              </a:rPr>
              <a:t>1. Career pathways: </a:t>
            </a:r>
            <a:r>
              <a:rPr lang="en-US" sz="4000" dirty="0">
                <a:solidFill>
                  <a:srgbClr val="FFCC66"/>
                </a:solidFill>
                <a:latin typeface="Avenir Book" pitchFamily="-103" charset="0"/>
                <a:ea typeface="Avenir Book" pitchFamily="-103" charset="0"/>
                <a:cs typeface="Avenir Book" pitchFamily="-103" charset="0"/>
              </a:rPr>
              <a:t>Means of entry</a:t>
            </a:r>
          </a:p>
        </p:txBody>
      </p:sp>
      <p:sp>
        <p:nvSpPr>
          <p:cNvPr id="38918" name="Slide Number Placeholder 1"/>
          <p:cNvSpPr>
            <a:spLocks noGrp="1"/>
          </p:cNvSpPr>
          <p:nvPr>
            <p:ph type="sldNum" sz="quarter" idx="12"/>
          </p:nvPr>
        </p:nvSpPr>
        <p:spPr bwMode="auto">
          <a:xfrm>
            <a:off x="8205788" y="6356350"/>
            <a:ext cx="481012" cy="366713"/>
          </a:xfrm>
          <a:noFill/>
          <a:ln>
            <a:miter lim="800000"/>
            <a:headEnd/>
            <a:tailEnd/>
          </a:ln>
        </p:spPr>
        <p:txBody>
          <a:bodyPr/>
          <a:lstStyle/>
          <a:p>
            <a:fld id="{BEF89AE4-62AB-B74B-92BE-13576FC83374}" type="slidenum">
              <a:rPr lang="en-US"/>
              <a:pPr/>
              <a:t>14</a:t>
            </a:fld>
            <a:endParaRPr lang="en-US"/>
          </a:p>
        </p:txBody>
      </p:sp>
      <p:sp>
        <p:nvSpPr>
          <p:cNvPr id="13" name="Rectangle 9"/>
          <p:cNvSpPr>
            <a:spLocks noChangeArrowheads="1"/>
          </p:cNvSpPr>
          <p:nvPr/>
        </p:nvSpPr>
        <p:spPr bwMode="auto">
          <a:xfrm>
            <a:off x="520700" y="1304925"/>
            <a:ext cx="8016875" cy="4708981"/>
          </a:xfrm>
          <a:prstGeom prst="rect">
            <a:avLst/>
          </a:prstGeom>
          <a:noFill/>
          <a:ln w="9525">
            <a:noFill/>
            <a:miter lim="800000"/>
            <a:headEnd/>
            <a:tailEnd/>
          </a:ln>
        </p:spPr>
        <p:txBody>
          <a:bodyPr>
            <a:prstTxWarp prst="textNoShape">
              <a:avLst/>
            </a:prstTxWarp>
            <a:spAutoFit/>
          </a:bodyPr>
          <a:lstStyle/>
          <a:p>
            <a:pPr eaLnBrk="1" hangingPunct="1">
              <a:spcAft>
                <a:spcPts val="1200"/>
              </a:spcAft>
            </a:pPr>
            <a:r>
              <a:rPr lang="en-US" sz="2800" dirty="0">
                <a:solidFill>
                  <a:srgbClr val="595959"/>
                </a:solidFill>
                <a:latin typeface="Avenir Book" pitchFamily="-103" charset="0"/>
              </a:rPr>
              <a:t>Most </a:t>
            </a:r>
            <a:r>
              <a:rPr lang="en-US" sz="2800" dirty="0">
                <a:solidFill>
                  <a:srgbClr val="00A0CF"/>
                </a:solidFill>
                <a:latin typeface="Avenir Book" pitchFamily="-103" charset="0"/>
              </a:rPr>
              <a:t>entered philanthropy</a:t>
            </a:r>
            <a:r>
              <a:rPr lang="en-US" sz="2800" dirty="0">
                <a:solidFill>
                  <a:srgbClr val="595959"/>
                </a:solidFill>
                <a:latin typeface="Avenir Book" pitchFamily="-103" charset="0"/>
              </a:rPr>
              <a:t> by applying to a job posting or direct recruitment by a </a:t>
            </a:r>
            <a:r>
              <a:rPr lang="en-US" sz="2800" dirty="0" smtClean="0">
                <a:solidFill>
                  <a:srgbClr val="595959"/>
                </a:solidFill>
                <a:latin typeface="Avenir Book" pitchFamily="-103" charset="0"/>
              </a:rPr>
              <a:t>foundation</a:t>
            </a:r>
          </a:p>
          <a:p>
            <a:pPr marL="800100" lvl="1" indent="-342900" eaLnBrk="1" hangingPunct="1">
              <a:spcAft>
                <a:spcPts val="1200"/>
              </a:spcAft>
              <a:buFont typeface="Arial"/>
              <a:buChar char="•"/>
            </a:pPr>
            <a:r>
              <a:rPr lang="en-US" sz="2400" dirty="0" smtClean="0">
                <a:solidFill>
                  <a:srgbClr val="595959"/>
                </a:solidFill>
                <a:latin typeface="Avenir Book" pitchFamily="-103" charset="0"/>
              </a:rPr>
              <a:t>Only </a:t>
            </a:r>
            <a:r>
              <a:rPr lang="en-US" sz="2400" dirty="0">
                <a:solidFill>
                  <a:srgbClr val="595959"/>
                </a:solidFill>
                <a:latin typeface="Avenir Book" pitchFamily="-103" charset="0"/>
              </a:rPr>
              <a:t>CEOs reported search firm outreach, and they were more likely to be approached once in the </a:t>
            </a:r>
            <a:r>
              <a:rPr lang="en-US" sz="2400" dirty="0" smtClean="0">
                <a:solidFill>
                  <a:srgbClr val="595959"/>
                </a:solidFill>
                <a:latin typeface="Avenir Book" pitchFamily="-103" charset="0"/>
              </a:rPr>
              <a:t>sector</a:t>
            </a:r>
          </a:p>
          <a:p>
            <a:pPr eaLnBrk="1" hangingPunct="1">
              <a:spcAft>
                <a:spcPts val="1200"/>
              </a:spcAft>
            </a:pPr>
            <a:r>
              <a:rPr lang="en-US" sz="2800" dirty="0" smtClean="0">
                <a:solidFill>
                  <a:srgbClr val="595959"/>
                </a:solidFill>
                <a:latin typeface="Avenir Book" pitchFamily="-103" charset="0"/>
              </a:rPr>
              <a:t>Once </a:t>
            </a:r>
            <a:r>
              <a:rPr lang="en-US" sz="2800" dirty="0">
                <a:solidFill>
                  <a:srgbClr val="595959"/>
                </a:solidFill>
                <a:latin typeface="Avenir Book" pitchFamily="-103" charset="0"/>
              </a:rPr>
              <a:t>in the sector, individuals seeking </a:t>
            </a:r>
            <a:r>
              <a:rPr lang="en-US" sz="2800" dirty="0">
                <a:solidFill>
                  <a:srgbClr val="00A0CF"/>
                </a:solidFill>
                <a:latin typeface="Avenir Book" pitchFamily="-103" charset="0"/>
              </a:rPr>
              <a:t>new positions</a:t>
            </a:r>
            <a:r>
              <a:rPr lang="en-US" sz="2800" dirty="0">
                <a:solidFill>
                  <a:srgbClr val="595959"/>
                </a:solidFill>
                <a:latin typeface="Avenir Book" pitchFamily="-103" charset="0"/>
              </a:rPr>
              <a:t> increasingly relied on their </a:t>
            </a:r>
            <a:r>
              <a:rPr lang="en-US" sz="2800" dirty="0" smtClean="0">
                <a:solidFill>
                  <a:srgbClr val="595959"/>
                </a:solidFill>
                <a:latin typeface="Avenir Book" pitchFamily="-103" charset="0"/>
              </a:rPr>
              <a:t>network</a:t>
            </a:r>
            <a:endParaRPr lang="en-US" sz="2400" dirty="0" smtClean="0">
              <a:solidFill>
                <a:srgbClr val="595959"/>
              </a:solidFill>
              <a:latin typeface="Avenir Book" pitchFamily="-103" charset="0"/>
            </a:endParaRPr>
          </a:p>
          <a:p>
            <a:pPr marL="800100" lvl="1" indent="-342900" eaLnBrk="1" hangingPunct="1">
              <a:spcAft>
                <a:spcPts val="1200"/>
              </a:spcAft>
              <a:buFont typeface="Arial"/>
              <a:buChar char="•"/>
            </a:pPr>
            <a:r>
              <a:rPr lang="en-US" sz="2400" dirty="0" smtClean="0">
                <a:solidFill>
                  <a:srgbClr val="595959"/>
                </a:solidFill>
                <a:latin typeface="Avenir Book" pitchFamily="-103" charset="0"/>
              </a:rPr>
              <a:t>Majority </a:t>
            </a:r>
            <a:r>
              <a:rPr lang="en-US" sz="2400" dirty="0">
                <a:solidFill>
                  <a:srgbClr val="595959"/>
                </a:solidFill>
                <a:latin typeface="Avenir Book" pitchFamily="-103" charset="0"/>
              </a:rPr>
              <a:t>still applied to job postings, but tapped connections to provide a subsequent endorsement</a:t>
            </a:r>
          </a:p>
          <a:p>
            <a:pPr eaLnBrk="1" hangingPunct="1">
              <a:spcAft>
                <a:spcPts val="1200"/>
              </a:spcAft>
            </a:pPr>
            <a:endParaRPr lang="en-US" sz="2800" dirty="0">
              <a:solidFill>
                <a:srgbClr val="00A0CF"/>
              </a:solidFill>
              <a:latin typeface="Avenir Book" pitchFamily="-103"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txBox="1">
            <a:spLocks/>
          </p:cNvSpPr>
          <p:nvPr/>
        </p:nvSpPr>
        <p:spPr bwMode="auto">
          <a:xfrm>
            <a:off x="304800" y="279400"/>
            <a:ext cx="5562600" cy="585788"/>
          </a:xfrm>
          <a:prstGeom prst="rect">
            <a:avLst/>
          </a:prstGeom>
          <a:noFill/>
          <a:ln w="9525">
            <a:noFill/>
            <a:miter lim="800000"/>
            <a:headEnd/>
            <a:tailEnd/>
          </a:ln>
        </p:spPr>
        <p:txBody>
          <a:bodyPr anchor="ctr">
            <a:prstTxWarp prst="textNoShape">
              <a:avLst/>
            </a:prstTxWarp>
          </a:bodyPr>
          <a:lstStyle/>
          <a:p>
            <a:pPr eaLnBrk="1" hangingPunct="1">
              <a:lnSpc>
                <a:spcPct val="140000"/>
              </a:lnSpc>
            </a:pPr>
            <a:r>
              <a:rPr lang="en-US" b="1">
                <a:solidFill>
                  <a:srgbClr val="0070C0"/>
                </a:solidFill>
                <a:latin typeface="Corbel" pitchFamily="-103" charset="0"/>
              </a:rPr>
              <a:t>WHAT WE DO</a:t>
            </a:r>
            <a:endParaRPr lang="en-US">
              <a:solidFill>
                <a:srgbClr val="0070C0"/>
              </a:solidFill>
              <a:latin typeface="Corbel" pitchFamily="-103" charset="0"/>
            </a:endParaRPr>
          </a:p>
        </p:txBody>
      </p:sp>
      <p:sp>
        <p:nvSpPr>
          <p:cNvPr id="6" name="Rectangle 5"/>
          <p:cNvSpPr/>
          <p:nvPr/>
        </p:nvSpPr>
        <p:spPr>
          <a:xfrm>
            <a:off x="0" y="0"/>
            <a:ext cx="9144000" cy="895350"/>
          </a:xfrm>
          <a:prstGeom prst="rect">
            <a:avLst/>
          </a:prstGeom>
          <a:solidFill>
            <a:srgbClr val="00A0CF"/>
          </a:solidFill>
          <a:ln>
            <a:solidFill>
              <a:srgbClr val="32B2D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40963" name="TextBox 5"/>
          <p:cNvSpPr txBox="1">
            <a:spLocks noChangeArrowheads="1"/>
          </p:cNvSpPr>
          <p:nvPr/>
        </p:nvSpPr>
        <p:spPr bwMode="auto">
          <a:xfrm>
            <a:off x="622300" y="61913"/>
            <a:ext cx="8659813" cy="584200"/>
          </a:xfrm>
          <a:prstGeom prst="rect">
            <a:avLst/>
          </a:prstGeom>
          <a:noFill/>
          <a:ln w="9525">
            <a:noFill/>
            <a:miter lim="800000"/>
            <a:headEnd/>
            <a:tailEnd/>
          </a:ln>
        </p:spPr>
        <p:txBody>
          <a:bodyPr>
            <a:prstTxWarp prst="textNoShape">
              <a:avLst/>
            </a:prstTxWarp>
            <a:spAutoFit/>
          </a:bodyPr>
          <a:lstStyle/>
          <a:p>
            <a:pPr eaLnBrk="1" hangingPunct="1"/>
            <a:r>
              <a:rPr lang="en-US" sz="3200">
                <a:solidFill>
                  <a:schemeClr val="bg1"/>
                </a:solidFill>
                <a:latin typeface="Corbel" pitchFamily="-103" charset="0"/>
              </a:rPr>
              <a:t> </a:t>
            </a:r>
          </a:p>
        </p:txBody>
      </p:sp>
      <p:sp>
        <p:nvSpPr>
          <p:cNvPr id="9" name="Right Arrow 8"/>
          <p:cNvSpPr/>
          <p:nvPr/>
        </p:nvSpPr>
        <p:spPr>
          <a:xfrm>
            <a:off x="0" y="107950"/>
            <a:ext cx="611188" cy="700088"/>
          </a:xfrm>
          <a:prstGeom prst="rightArrow">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40965" name="Rectangle 14"/>
          <p:cNvSpPr>
            <a:spLocks noGrp="1" noChangeArrowheads="1"/>
          </p:cNvSpPr>
          <p:nvPr>
            <p:ph type="title"/>
          </p:nvPr>
        </p:nvSpPr>
        <p:spPr bwMode="auto">
          <a:xfrm>
            <a:off x="0" y="60325"/>
            <a:ext cx="9144000" cy="1143000"/>
          </a:xfrm>
          <a:noFill/>
          <a:ln>
            <a:miter lim="800000"/>
            <a:headEnd/>
            <a:tailEnd/>
          </a:ln>
        </p:spPr>
        <p:txBody>
          <a:bodyPr vert="horz" wrap="square" lIns="91440" tIns="45720" rIns="91440" bIns="45720" numCol="1" anchor="t" anchorCtr="0" compatLnSpc="1">
            <a:prstTxWarp prst="textNoShape">
              <a:avLst/>
            </a:prstTxWarp>
          </a:bodyPr>
          <a:lstStyle/>
          <a:p>
            <a:pPr marL="566738" algn="l" eaLnBrk="1" hangingPunct="1"/>
            <a:r>
              <a:rPr lang="en-US" sz="4000" dirty="0">
                <a:solidFill>
                  <a:schemeClr val="tx2"/>
                </a:solidFill>
                <a:latin typeface="Avenir Book" pitchFamily="-103" charset="0"/>
                <a:ea typeface="Avenir Book" pitchFamily="-103" charset="0"/>
                <a:cs typeface="Avenir Book" pitchFamily="-103" charset="0"/>
              </a:rPr>
              <a:t>1. Career pathways: </a:t>
            </a:r>
            <a:r>
              <a:rPr lang="en-US" sz="4000" dirty="0">
                <a:solidFill>
                  <a:srgbClr val="FFCC66"/>
                </a:solidFill>
                <a:latin typeface="Avenir Book" pitchFamily="-103" charset="0"/>
                <a:ea typeface="Avenir Book" pitchFamily="-103" charset="0"/>
                <a:cs typeface="Avenir Book" pitchFamily="-103" charset="0"/>
              </a:rPr>
              <a:t>Motivation</a:t>
            </a:r>
          </a:p>
        </p:txBody>
      </p:sp>
      <p:sp>
        <p:nvSpPr>
          <p:cNvPr id="40966" name="Slide Number Placeholder 1"/>
          <p:cNvSpPr>
            <a:spLocks noGrp="1"/>
          </p:cNvSpPr>
          <p:nvPr>
            <p:ph type="sldNum" sz="quarter" idx="12"/>
          </p:nvPr>
        </p:nvSpPr>
        <p:spPr bwMode="auto">
          <a:xfrm>
            <a:off x="8205788" y="6356350"/>
            <a:ext cx="481012" cy="366713"/>
          </a:xfrm>
          <a:noFill/>
          <a:ln>
            <a:miter lim="800000"/>
            <a:headEnd/>
            <a:tailEnd/>
          </a:ln>
        </p:spPr>
        <p:txBody>
          <a:bodyPr/>
          <a:lstStyle/>
          <a:p>
            <a:fld id="{AAC6B19A-A6BE-3F4E-B347-6E7C2209C9A4}" type="slidenum">
              <a:rPr lang="en-US"/>
              <a:pPr/>
              <a:t>15</a:t>
            </a:fld>
            <a:endParaRPr lang="en-US"/>
          </a:p>
        </p:txBody>
      </p:sp>
      <p:sp>
        <p:nvSpPr>
          <p:cNvPr id="40967" name="Rectangle 9"/>
          <p:cNvSpPr>
            <a:spLocks noChangeArrowheads="1"/>
          </p:cNvSpPr>
          <p:nvPr/>
        </p:nvSpPr>
        <p:spPr bwMode="auto">
          <a:xfrm>
            <a:off x="328613" y="1271588"/>
            <a:ext cx="8623300" cy="1569660"/>
          </a:xfrm>
          <a:prstGeom prst="rect">
            <a:avLst/>
          </a:prstGeom>
          <a:noFill/>
          <a:ln w="9525">
            <a:noFill/>
            <a:miter lim="800000"/>
            <a:headEnd/>
            <a:tailEnd/>
          </a:ln>
        </p:spPr>
        <p:txBody>
          <a:bodyPr>
            <a:prstTxWarp prst="textNoShape">
              <a:avLst/>
            </a:prstTxWarp>
            <a:spAutoFit/>
          </a:bodyPr>
          <a:lstStyle/>
          <a:p>
            <a:pPr eaLnBrk="1" hangingPunct="1">
              <a:spcAft>
                <a:spcPts val="1200"/>
              </a:spcAft>
            </a:pPr>
            <a:r>
              <a:rPr lang="en-US" sz="2800" dirty="0">
                <a:solidFill>
                  <a:srgbClr val="595959"/>
                </a:solidFill>
                <a:latin typeface="Avenir Book" pitchFamily="-103" charset="0"/>
              </a:rPr>
              <a:t>Interviewees had 2 common </a:t>
            </a:r>
            <a:r>
              <a:rPr lang="en-US" sz="2800" dirty="0">
                <a:solidFill>
                  <a:srgbClr val="00A0CF"/>
                </a:solidFill>
                <a:latin typeface="Avenir Book" pitchFamily="-103" charset="0"/>
              </a:rPr>
              <a:t>motivations for </a:t>
            </a:r>
            <a:r>
              <a:rPr lang="en-US" sz="2800" dirty="0" smtClean="0">
                <a:solidFill>
                  <a:srgbClr val="00A0CF"/>
                </a:solidFill>
                <a:latin typeface="Avenir Book" pitchFamily="-103" charset="0"/>
              </a:rPr>
              <a:t>entry:</a:t>
            </a:r>
          </a:p>
          <a:p>
            <a:pPr marL="800100" lvl="1" indent="-342900" eaLnBrk="1" hangingPunct="1">
              <a:spcAft>
                <a:spcPts val="1200"/>
              </a:spcAft>
              <a:buFont typeface="Arial"/>
              <a:buChar char="•"/>
            </a:pPr>
            <a:r>
              <a:rPr lang="en-US" sz="2400" dirty="0" smtClean="0">
                <a:solidFill>
                  <a:srgbClr val="595959"/>
                </a:solidFill>
                <a:latin typeface="Avenir Book" pitchFamily="-103" charset="0"/>
              </a:rPr>
              <a:t>More </a:t>
            </a:r>
            <a:r>
              <a:rPr lang="en-US" sz="2400" dirty="0">
                <a:solidFill>
                  <a:srgbClr val="595959"/>
                </a:solidFill>
                <a:latin typeface="Avenir Book" pitchFamily="-103" charset="0"/>
              </a:rPr>
              <a:t>systemic role in advancing social </a:t>
            </a:r>
            <a:r>
              <a:rPr lang="en-US" sz="2400" dirty="0" smtClean="0">
                <a:solidFill>
                  <a:srgbClr val="595959"/>
                </a:solidFill>
                <a:latin typeface="Avenir Book" pitchFamily="-103" charset="0"/>
              </a:rPr>
              <a:t>change</a:t>
            </a:r>
          </a:p>
          <a:p>
            <a:pPr marL="800100" lvl="1" indent="-342900" eaLnBrk="1" hangingPunct="1">
              <a:spcAft>
                <a:spcPts val="1200"/>
              </a:spcAft>
              <a:buFont typeface="Arial"/>
              <a:buChar char="•"/>
            </a:pPr>
            <a:r>
              <a:rPr lang="en-US" sz="2400" dirty="0" smtClean="0">
                <a:solidFill>
                  <a:srgbClr val="595959"/>
                </a:solidFill>
                <a:latin typeface="Avenir Book" pitchFamily="-103" charset="0"/>
              </a:rPr>
              <a:t>Advancing </a:t>
            </a:r>
            <a:r>
              <a:rPr lang="en-US" sz="2400" dirty="0">
                <a:solidFill>
                  <a:srgbClr val="595959"/>
                </a:solidFill>
                <a:latin typeface="Avenir Book" pitchFamily="-103" charset="0"/>
              </a:rPr>
              <a:t>a certain </a:t>
            </a:r>
            <a:r>
              <a:rPr lang="en-US" sz="2400" dirty="0" smtClean="0">
                <a:solidFill>
                  <a:srgbClr val="595959"/>
                </a:solidFill>
                <a:latin typeface="Avenir Book" pitchFamily="-103" charset="0"/>
              </a:rPr>
              <a:t>issue</a:t>
            </a:r>
            <a:endParaRPr lang="en-US" sz="2400" dirty="0">
              <a:solidFill>
                <a:srgbClr val="595959"/>
              </a:solidFill>
              <a:latin typeface="Avenir Book" pitchFamily="-103" charset="0"/>
            </a:endParaRPr>
          </a:p>
        </p:txBody>
      </p:sp>
      <p:sp>
        <p:nvSpPr>
          <p:cNvPr id="15" name="Rectangular Callout 14"/>
          <p:cNvSpPr/>
          <p:nvPr/>
        </p:nvSpPr>
        <p:spPr>
          <a:xfrm>
            <a:off x="5708644" y="2975422"/>
            <a:ext cx="3135318" cy="3010875"/>
          </a:xfrm>
          <a:prstGeom prst="wedgeRectCallout">
            <a:avLst>
              <a:gd name="adj1" fmla="val -44960"/>
              <a:gd name="adj2" fmla="val 65628"/>
            </a:avLst>
          </a:prstGeom>
          <a:solidFill>
            <a:srgbClr val="00A0CF"/>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r>
              <a:rPr lang="ja-JP" altLang="en-US" sz="2000" dirty="0">
                <a:solidFill>
                  <a:srgbClr val="FFFFFF"/>
                </a:solidFill>
                <a:latin typeface="Avenir Book" pitchFamily="-103" charset="0"/>
                <a:ea typeface="Avenir Book" pitchFamily="-103" charset="0"/>
                <a:cs typeface="Avenir Book" pitchFamily="-103" charset="0"/>
              </a:rPr>
              <a:t>“</a:t>
            </a:r>
            <a:r>
              <a:rPr lang="en-US" altLang="ja-JP" sz="2000" dirty="0">
                <a:solidFill>
                  <a:srgbClr val="FFFFFF"/>
                </a:solidFill>
                <a:latin typeface="Avenir Book" pitchFamily="-103" charset="0"/>
                <a:ea typeface="Avenir Book" pitchFamily="-103" charset="0"/>
                <a:cs typeface="Avenir Book" pitchFamily="-103" charset="0"/>
              </a:rPr>
              <a:t>What ultimately led me to philanthropy [was] the ability to think about issues at the root-cause level and with a </a:t>
            </a:r>
            <a:r>
              <a:rPr lang="en-US" altLang="ja-JP" sz="2000" dirty="0" smtClean="0">
                <a:solidFill>
                  <a:srgbClr val="FFFFFF"/>
                </a:solidFill>
                <a:latin typeface="Avenir Book" pitchFamily="-103" charset="0"/>
                <a:ea typeface="Avenir Book" pitchFamily="-103" charset="0"/>
                <a:cs typeface="Avenir Book" pitchFamily="-103" charset="0"/>
              </a:rPr>
              <a:t>transformational</a:t>
            </a:r>
            <a:r>
              <a:rPr lang="en-US" altLang="ja-JP" sz="2000" dirty="0">
                <a:solidFill>
                  <a:srgbClr val="FFFFFF"/>
                </a:solidFill>
                <a:latin typeface="Avenir Book" pitchFamily="-103" charset="0"/>
                <a:ea typeface="Avenir Book" pitchFamily="-103" charset="0"/>
                <a:cs typeface="Avenir Book" pitchFamily="-103" charset="0"/>
              </a:rPr>
              <a:t>, justice orientation, rather than just a service-oriented, transactional framework.</a:t>
            </a:r>
            <a:r>
              <a:rPr lang="ja-JP" altLang="en-US" sz="2000" dirty="0">
                <a:solidFill>
                  <a:srgbClr val="FFFFFF"/>
                </a:solidFill>
                <a:latin typeface="Avenir Book" pitchFamily="-103" charset="0"/>
                <a:ea typeface="Avenir Book" pitchFamily="-103" charset="0"/>
                <a:cs typeface="Avenir Book" pitchFamily="-103" charset="0"/>
              </a:rPr>
              <a:t>”</a:t>
            </a:r>
            <a:endParaRPr lang="en-US" sz="2000" dirty="0">
              <a:solidFill>
                <a:srgbClr val="FFFFFF"/>
              </a:solidFill>
              <a:latin typeface="Avenir Book" pitchFamily="-103" charset="0"/>
              <a:ea typeface="Avenir Book" pitchFamily="-103" charset="0"/>
              <a:cs typeface="Avenir Book" pitchFamily="-103" charset="0"/>
            </a:endParaRPr>
          </a:p>
        </p:txBody>
      </p:sp>
      <p:sp>
        <p:nvSpPr>
          <p:cNvPr id="2" name="TextBox 1"/>
          <p:cNvSpPr txBox="1"/>
          <p:nvPr/>
        </p:nvSpPr>
        <p:spPr>
          <a:xfrm>
            <a:off x="407988" y="3102514"/>
            <a:ext cx="5191337" cy="2431435"/>
          </a:xfrm>
          <a:prstGeom prst="rect">
            <a:avLst/>
          </a:prstGeom>
          <a:noFill/>
        </p:spPr>
        <p:txBody>
          <a:bodyPr wrap="square" rtlCol="0">
            <a:spAutoFit/>
          </a:bodyPr>
          <a:lstStyle/>
          <a:p>
            <a:r>
              <a:rPr lang="en-US" sz="2800" dirty="0">
                <a:solidFill>
                  <a:srgbClr val="595959"/>
                </a:solidFill>
                <a:latin typeface="Avenir Book" pitchFamily="-103" charset="0"/>
              </a:rPr>
              <a:t>But others simply “fell” into the </a:t>
            </a:r>
            <a:r>
              <a:rPr lang="en-US" sz="2800" dirty="0" smtClean="0">
                <a:solidFill>
                  <a:srgbClr val="595959"/>
                </a:solidFill>
                <a:latin typeface="Avenir Book" pitchFamily="-103" charset="0"/>
              </a:rPr>
              <a:t>sector</a:t>
            </a:r>
          </a:p>
          <a:p>
            <a:pPr marL="800100" lvl="1" indent="-342900">
              <a:buFont typeface="Arial"/>
              <a:buChar char="•"/>
            </a:pPr>
            <a:r>
              <a:rPr lang="en-US" sz="2400" dirty="0" smtClean="0">
                <a:solidFill>
                  <a:srgbClr val="595959"/>
                </a:solidFill>
                <a:latin typeface="Avenir Book" pitchFamily="-103" charset="0"/>
              </a:rPr>
              <a:t>Sizable </a:t>
            </a:r>
            <a:r>
              <a:rPr lang="en-US" sz="2400" dirty="0">
                <a:solidFill>
                  <a:srgbClr val="595959"/>
                </a:solidFill>
                <a:latin typeface="Avenir Book" pitchFamily="-103" charset="0"/>
              </a:rPr>
              <a:t>number weren’t</a:t>
            </a:r>
            <a:r>
              <a:rPr lang="en-US" altLang="ja-JP" sz="2400" dirty="0">
                <a:solidFill>
                  <a:srgbClr val="595959"/>
                </a:solidFill>
                <a:latin typeface="Avenir Book" pitchFamily="-103" charset="0"/>
              </a:rPr>
              <a:t> seeking a job in the </a:t>
            </a:r>
            <a:r>
              <a:rPr lang="en-US" altLang="ja-JP" sz="2400" dirty="0" smtClean="0">
                <a:solidFill>
                  <a:srgbClr val="595959"/>
                </a:solidFill>
                <a:latin typeface="Avenir Book" pitchFamily="-103" charset="0"/>
              </a:rPr>
              <a:t>sector</a:t>
            </a:r>
          </a:p>
          <a:p>
            <a:pPr marL="800100" lvl="1" indent="-342900">
              <a:buFont typeface="Arial"/>
              <a:buChar char="•"/>
            </a:pPr>
            <a:r>
              <a:rPr lang="en-US" sz="2400" dirty="0" smtClean="0">
                <a:solidFill>
                  <a:srgbClr val="595959"/>
                </a:solidFill>
                <a:latin typeface="Avenir Book" pitchFamily="-103" charset="0"/>
              </a:rPr>
              <a:t>Several </a:t>
            </a:r>
            <a:r>
              <a:rPr lang="en-US" sz="2400" dirty="0">
                <a:solidFill>
                  <a:srgbClr val="595959"/>
                </a:solidFill>
                <a:latin typeface="Avenir Book" pitchFamily="-103" charset="0"/>
              </a:rPr>
              <a:t>were previously unaware of </a:t>
            </a:r>
            <a:r>
              <a:rPr lang="en-US" sz="2400" dirty="0">
                <a:solidFill>
                  <a:srgbClr val="595959"/>
                </a:solidFill>
                <a:latin typeface="Avenir Book" pitchFamily="-103" charset="0"/>
              </a:rPr>
              <a:t>philanthropy</a:t>
            </a:r>
            <a:endParaRPr lang="en-US" sz="2400" dirty="0">
              <a:solidFill>
                <a:srgbClr val="595959"/>
              </a:solidFill>
              <a:latin typeface="Avenir Book" pitchFamily="-103"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txBox="1">
            <a:spLocks/>
          </p:cNvSpPr>
          <p:nvPr/>
        </p:nvSpPr>
        <p:spPr bwMode="auto">
          <a:xfrm>
            <a:off x="304800" y="279400"/>
            <a:ext cx="5562600" cy="585788"/>
          </a:xfrm>
          <a:prstGeom prst="rect">
            <a:avLst/>
          </a:prstGeom>
          <a:noFill/>
          <a:ln w="9525">
            <a:noFill/>
            <a:miter lim="800000"/>
            <a:headEnd/>
            <a:tailEnd/>
          </a:ln>
        </p:spPr>
        <p:txBody>
          <a:bodyPr anchor="ctr">
            <a:prstTxWarp prst="textNoShape">
              <a:avLst/>
            </a:prstTxWarp>
          </a:bodyPr>
          <a:lstStyle/>
          <a:p>
            <a:pPr eaLnBrk="1" hangingPunct="1">
              <a:lnSpc>
                <a:spcPct val="140000"/>
              </a:lnSpc>
            </a:pPr>
            <a:r>
              <a:rPr lang="en-US">
                <a:solidFill>
                  <a:srgbClr val="0070C0"/>
                </a:solidFill>
                <a:latin typeface="Corbel" pitchFamily="-103" charset="0"/>
              </a:rPr>
              <a:t>WHAT WE DO</a:t>
            </a:r>
          </a:p>
        </p:txBody>
      </p:sp>
      <p:sp>
        <p:nvSpPr>
          <p:cNvPr id="6" name="Rectangle 5"/>
          <p:cNvSpPr/>
          <p:nvPr/>
        </p:nvSpPr>
        <p:spPr>
          <a:xfrm>
            <a:off x="0" y="0"/>
            <a:ext cx="9144000" cy="895350"/>
          </a:xfrm>
          <a:prstGeom prst="rect">
            <a:avLst/>
          </a:prstGeom>
          <a:solidFill>
            <a:srgbClr val="00A0CF"/>
          </a:solidFill>
          <a:ln>
            <a:solidFill>
              <a:srgbClr val="32B2D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43011" name="TextBox 5"/>
          <p:cNvSpPr txBox="1">
            <a:spLocks noChangeArrowheads="1"/>
          </p:cNvSpPr>
          <p:nvPr/>
        </p:nvSpPr>
        <p:spPr bwMode="auto">
          <a:xfrm>
            <a:off x="622300" y="61913"/>
            <a:ext cx="8659813" cy="584200"/>
          </a:xfrm>
          <a:prstGeom prst="rect">
            <a:avLst/>
          </a:prstGeom>
          <a:noFill/>
          <a:ln w="9525">
            <a:noFill/>
            <a:miter lim="800000"/>
            <a:headEnd/>
            <a:tailEnd/>
          </a:ln>
        </p:spPr>
        <p:txBody>
          <a:bodyPr>
            <a:prstTxWarp prst="textNoShape">
              <a:avLst/>
            </a:prstTxWarp>
            <a:spAutoFit/>
          </a:bodyPr>
          <a:lstStyle/>
          <a:p>
            <a:pPr eaLnBrk="1" hangingPunct="1"/>
            <a:r>
              <a:rPr lang="en-US" sz="3200">
                <a:solidFill>
                  <a:schemeClr val="bg1"/>
                </a:solidFill>
                <a:latin typeface="Corbel" pitchFamily="-103" charset="0"/>
              </a:rPr>
              <a:t> </a:t>
            </a:r>
          </a:p>
        </p:txBody>
      </p:sp>
      <p:sp>
        <p:nvSpPr>
          <p:cNvPr id="9" name="Right Arrow 8"/>
          <p:cNvSpPr/>
          <p:nvPr/>
        </p:nvSpPr>
        <p:spPr>
          <a:xfrm>
            <a:off x="0" y="107950"/>
            <a:ext cx="611188" cy="700088"/>
          </a:xfrm>
          <a:prstGeom prst="rightArrow">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43013" name="Rectangle 14"/>
          <p:cNvSpPr>
            <a:spLocks noGrp="1" noChangeArrowheads="1"/>
          </p:cNvSpPr>
          <p:nvPr>
            <p:ph type="title"/>
          </p:nvPr>
        </p:nvSpPr>
        <p:spPr bwMode="auto">
          <a:xfrm>
            <a:off x="0" y="58738"/>
            <a:ext cx="9144000" cy="681037"/>
          </a:xfrm>
          <a:noFill/>
          <a:ln>
            <a:miter lim="800000"/>
            <a:headEnd/>
            <a:tailEnd/>
          </a:ln>
        </p:spPr>
        <p:txBody>
          <a:bodyPr vert="horz" wrap="square" lIns="91440" tIns="45720" rIns="91440" bIns="45720" numCol="1" anchor="t" anchorCtr="0" compatLnSpc="1">
            <a:prstTxWarp prst="textNoShape">
              <a:avLst/>
            </a:prstTxWarp>
          </a:bodyPr>
          <a:lstStyle/>
          <a:p>
            <a:pPr marL="566738" algn="l" eaLnBrk="1" hangingPunct="1"/>
            <a:r>
              <a:rPr lang="en-US" sz="4000" dirty="0">
                <a:solidFill>
                  <a:schemeClr val="tx2"/>
                </a:solidFill>
                <a:latin typeface="Avenir Book" pitchFamily="-103" charset="0"/>
                <a:ea typeface="Avenir Book" pitchFamily="-103" charset="0"/>
                <a:cs typeface="Avenir Book" pitchFamily="-103" charset="0"/>
              </a:rPr>
              <a:t>1. Career pathways: </a:t>
            </a:r>
            <a:r>
              <a:rPr lang="en-US" sz="4000" dirty="0">
                <a:solidFill>
                  <a:srgbClr val="FFCC66"/>
                </a:solidFill>
                <a:latin typeface="Avenir Book" pitchFamily="-103" charset="0"/>
                <a:ea typeface="Avenir Book" pitchFamily="-103" charset="0"/>
                <a:cs typeface="Avenir Book" pitchFamily="-103" charset="0"/>
              </a:rPr>
              <a:t>Advancement</a:t>
            </a:r>
          </a:p>
        </p:txBody>
      </p:sp>
      <p:sp>
        <p:nvSpPr>
          <p:cNvPr id="43014" name="Slide Number Placeholder 1"/>
          <p:cNvSpPr>
            <a:spLocks noGrp="1"/>
          </p:cNvSpPr>
          <p:nvPr>
            <p:ph type="sldNum" sz="quarter" idx="12"/>
          </p:nvPr>
        </p:nvSpPr>
        <p:spPr bwMode="auto">
          <a:xfrm>
            <a:off x="8205788" y="6356350"/>
            <a:ext cx="481012" cy="366713"/>
          </a:xfrm>
          <a:noFill/>
          <a:ln>
            <a:miter lim="800000"/>
            <a:headEnd/>
            <a:tailEnd/>
          </a:ln>
        </p:spPr>
        <p:txBody>
          <a:bodyPr/>
          <a:lstStyle/>
          <a:p>
            <a:fld id="{C1E824E8-1B4D-B541-BB59-6B1BBE5FAA41}" type="slidenum">
              <a:rPr lang="en-US"/>
              <a:pPr/>
              <a:t>16</a:t>
            </a:fld>
            <a:endParaRPr lang="en-US"/>
          </a:p>
        </p:txBody>
      </p:sp>
      <p:sp>
        <p:nvSpPr>
          <p:cNvPr id="43015" name="Rectangle 1"/>
          <p:cNvSpPr>
            <a:spLocks noChangeArrowheads="1"/>
          </p:cNvSpPr>
          <p:nvPr/>
        </p:nvSpPr>
        <p:spPr bwMode="auto">
          <a:xfrm>
            <a:off x="5614988" y="4687888"/>
            <a:ext cx="1687331" cy="369332"/>
          </a:xfrm>
          <a:prstGeom prst="rect">
            <a:avLst/>
          </a:prstGeom>
          <a:noFill/>
          <a:ln w="9525">
            <a:noFill/>
            <a:miter lim="800000"/>
            <a:headEnd/>
            <a:tailEnd/>
          </a:ln>
        </p:spPr>
        <p:txBody>
          <a:bodyPr wrap="none">
            <a:prstTxWarp prst="textNoShape">
              <a:avLst/>
            </a:prstTxWarp>
            <a:spAutoFit/>
          </a:bodyPr>
          <a:lstStyle/>
          <a:p>
            <a:pPr eaLnBrk="1" hangingPunct="1"/>
            <a:r>
              <a:rPr lang="en-US">
                <a:solidFill>
                  <a:schemeClr val="tx2"/>
                </a:solidFill>
                <a:latin typeface="Corbel" pitchFamily="-103" charset="0"/>
              </a:rPr>
              <a:t>Report Findings</a:t>
            </a:r>
            <a:endParaRPr lang="en-US"/>
          </a:p>
        </p:txBody>
      </p:sp>
      <p:grpSp>
        <p:nvGrpSpPr>
          <p:cNvPr id="43016" name="Group 53"/>
          <p:cNvGrpSpPr>
            <a:grpSpLocks noChangeAspect="1"/>
          </p:cNvGrpSpPr>
          <p:nvPr/>
        </p:nvGrpSpPr>
        <p:grpSpPr bwMode="auto">
          <a:xfrm>
            <a:off x="2416175" y="3082925"/>
            <a:ext cx="2266950" cy="2889250"/>
            <a:chOff x="1831628" y="445386"/>
            <a:chExt cx="4627892" cy="5897880"/>
          </a:xfrm>
        </p:grpSpPr>
        <p:grpSp>
          <p:nvGrpSpPr>
            <p:cNvPr id="43068" name="Group 42"/>
            <p:cNvGrpSpPr>
              <a:grpSpLocks/>
            </p:cNvGrpSpPr>
            <p:nvPr/>
          </p:nvGrpSpPr>
          <p:grpSpPr bwMode="auto">
            <a:xfrm>
              <a:off x="4538083" y="445386"/>
              <a:ext cx="1921437" cy="5897880"/>
              <a:chOff x="-401945" y="2424156"/>
              <a:chExt cx="1334917" cy="4094408"/>
            </a:xfrm>
          </p:grpSpPr>
          <p:grpSp>
            <p:nvGrpSpPr>
              <p:cNvPr id="43078" name="Group 3"/>
              <p:cNvGrpSpPr>
                <a:grpSpLocks/>
              </p:cNvGrpSpPr>
              <p:nvPr/>
            </p:nvGrpSpPr>
            <p:grpSpPr bwMode="auto">
              <a:xfrm>
                <a:off x="-401945" y="2424156"/>
                <a:ext cx="1334917" cy="4094408"/>
                <a:chOff x="1221" y="1304"/>
                <a:chExt cx="1604" cy="3369"/>
              </a:xfrm>
            </p:grpSpPr>
            <p:sp>
              <p:nvSpPr>
                <p:cNvPr id="51273" name="Rectangle 4"/>
                <p:cNvSpPr>
                  <a:spLocks noChangeArrowheads="1"/>
                </p:cNvSpPr>
                <p:nvPr/>
              </p:nvSpPr>
              <p:spPr bwMode="auto">
                <a:xfrm>
                  <a:off x="1221" y="1304"/>
                  <a:ext cx="1604" cy="3369"/>
                </a:xfrm>
                <a:prstGeom prst="rect">
                  <a:avLst/>
                </a:prstGeom>
                <a:solidFill>
                  <a:schemeClr val="bg1">
                    <a:lumMod val="75000"/>
                  </a:schemeClr>
                </a:solidFill>
                <a:ln w="9525">
                  <a:solidFill>
                    <a:srgbClr val="000000"/>
                  </a:solidFill>
                  <a:miter lim="800000"/>
                  <a:headEnd/>
                  <a:tailEnd/>
                </a:ln>
              </p:spPr>
              <p:txBody>
                <a:bodyPr/>
                <a:lstStyle/>
                <a:p>
                  <a:pPr>
                    <a:defRPr/>
                  </a:pPr>
                  <a:endParaRPr lang="en-US" sz="1200">
                    <a:latin typeface="Avenir Book" pitchFamily="-103" charset="0"/>
                    <a:ea typeface="Avenir Book" pitchFamily="-103" charset="0"/>
                    <a:cs typeface="Avenir Book" pitchFamily="-103" charset="0"/>
                  </a:endParaRPr>
                </a:p>
              </p:txBody>
            </p:sp>
            <p:sp>
              <p:nvSpPr>
                <p:cNvPr id="43081" name="Rectangle 5" descr="Large grid"/>
                <p:cNvSpPr>
                  <a:spLocks noChangeArrowheads="1"/>
                </p:cNvSpPr>
                <p:nvPr/>
              </p:nvSpPr>
              <p:spPr bwMode="auto">
                <a:xfrm>
                  <a:off x="1416" y="3251"/>
                  <a:ext cx="1169" cy="559"/>
                </a:xfrm>
                <a:prstGeom prst="rect">
                  <a:avLst/>
                </a:prstGeom>
                <a:solidFill>
                  <a:schemeClr val="bg1"/>
                </a:solidFill>
                <a:ln w="9525">
                  <a:solidFill>
                    <a:srgbClr val="000000"/>
                  </a:solidFill>
                  <a:miter lim="800000"/>
                  <a:headEnd/>
                  <a:tailEnd/>
                </a:ln>
              </p:spPr>
              <p:txBody>
                <a:bodyPr anchor="ctr">
                  <a:prstTxWarp prst="textNoShape">
                    <a:avLst/>
                  </a:prstTxWarp>
                </a:bodyPr>
                <a:lstStyle/>
                <a:p>
                  <a:pPr algn="ctr"/>
                  <a:r>
                    <a:rPr lang="en-US" sz="900" dirty="0">
                      <a:latin typeface="Avenir Book" pitchFamily="-103" charset="0"/>
                      <a:ea typeface="Avenir Book" pitchFamily="-103" charset="0"/>
                      <a:cs typeface="Avenir Book" pitchFamily="-103" charset="0"/>
                    </a:rPr>
                    <a:t>PO</a:t>
                  </a:r>
                </a:p>
              </p:txBody>
            </p:sp>
            <p:sp>
              <p:nvSpPr>
                <p:cNvPr id="43082" name="Rectangle 6"/>
                <p:cNvSpPr>
                  <a:spLocks noChangeArrowheads="1"/>
                </p:cNvSpPr>
                <p:nvPr/>
              </p:nvSpPr>
              <p:spPr bwMode="auto">
                <a:xfrm>
                  <a:off x="1416" y="2700"/>
                  <a:ext cx="1169" cy="447"/>
                </a:xfrm>
                <a:prstGeom prst="rect">
                  <a:avLst/>
                </a:prstGeom>
                <a:solidFill>
                  <a:schemeClr val="bg1"/>
                </a:solidFill>
                <a:ln w="9525">
                  <a:solidFill>
                    <a:srgbClr val="000000"/>
                  </a:solidFill>
                  <a:miter lim="800000"/>
                  <a:headEnd/>
                  <a:tailEnd/>
                </a:ln>
              </p:spPr>
              <p:txBody>
                <a:bodyPr anchor="ctr">
                  <a:prstTxWarp prst="textNoShape">
                    <a:avLst/>
                  </a:prstTxWarp>
                </a:bodyPr>
                <a:lstStyle/>
                <a:p>
                  <a:pPr algn="ctr"/>
                  <a:r>
                    <a:rPr lang="en-US" sz="900" dirty="0">
                      <a:latin typeface="Avenir Book" pitchFamily="-103" charset="0"/>
                      <a:ea typeface="Avenir Book" pitchFamily="-103" charset="0"/>
                      <a:cs typeface="Avenir Book" pitchFamily="-103" charset="0"/>
                    </a:rPr>
                    <a:t>MM</a:t>
                  </a:r>
                </a:p>
              </p:txBody>
            </p:sp>
            <p:sp>
              <p:nvSpPr>
                <p:cNvPr id="43083" name="Rectangle 7"/>
                <p:cNvSpPr>
                  <a:spLocks noChangeArrowheads="1"/>
                </p:cNvSpPr>
                <p:nvPr/>
              </p:nvSpPr>
              <p:spPr bwMode="auto">
                <a:xfrm>
                  <a:off x="1416" y="2116"/>
                  <a:ext cx="1169" cy="426"/>
                </a:xfrm>
                <a:prstGeom prst="rect">
                  <a:avLst/>
                </a:prstGeom>
                <a:solidFill>
                  <a:schemeClr val="bg1"/>
                </a:solidFill>
                <a:ln w="9525">
                  <a:solidFill>
                    <a:srgbClr val="000000"/>
                  </a:solidFill>
                  <a:miter lim="800000"/>
                  <a:headEnd/>
                  <a:tailEnd/>
                </a:ln>
              </p:spPr>
              <p:txBody>
                <a:bodyPr anchor="ctr">
                  <a:prstTxWarp prst="textNoShape">
                    <a:avLst/>
                  </a:prstTxWarp>
                </a:bodyPr>
                <a:lstStyle/>
                <a:p>
                  <a:pPr algn="ctr"/>
                  <a:r>
                    <a:rPr lang="en-US" sz="900" dirty="0">
                      <a:latin typeface="Avenir Book" pitchFamily="-103" charset="0"/>
                      <a:ea typeface="Avenir Book" pitchFamily="-103" charset="0"/>
                      <a:cs typeface="Avenir Book" pitchFamily="-103" charset="0"/>
                    </a:rPr>
                    <a:t>ET</a:t>
                  </a:r>
                </a:p>
              </p:txBody>
            </p:sp>
            <p:sp>
              <p:nvSpPr>
                <p:cNvPr id="44" name="Rectangle 8"/>
                <p:cNvSpPr>
                  <a:spLocks noChangeArrowheads="1"/>
                </p:cNvSpPr>
                <p:nvPr/>
              </p:nvSpPr>
              <p:spPr bwMode="auto">
                <a:xfrm>
                  <a:off x="1415" y="1495"/>
                  <a:ext cx="1169" cy="478"/>
                </a:xfrm>
                <a:prstGeom prst="rect">
                  <a:avLst/>
                </a:prstGeom>
                <a:solidFill>
                  <a:schemeClr val="accent1">
                    <a:lumMod val="20000"/>
                    <a:lumOff val="80000"/>
                  </a:schemeClr>
                </a:solidFill>
                <a:ln w="9525">
                  <a:solidFill>
                    <a:srgbClr val="000000"/>
                  </a:solidFill>
                  <a:miter lim="800000"/>
                  <a:headEnd/>
                  <a:tailEnd/>
                </a:ln>
              </p:spPr>
              <p:txBody>
                <a:bodyPr anchor="ctr"/>
                <a:lstStyle/>
                <a:p>
                  <a:pPr algn="ctr">
                    <a:defRPr/>
                  </a:pPr>
                  <a:r>
                    <a:rPr lang="en-US" sz="900" dirty="0">
                      <a:latin typeface="Avenir Book"/>
                      <a:cs typeface="Avenir Book"/>
                    </a:rPr>
                    <a:t>CEO</a:t>
                  </a:r>
                </a:p>
              </p:txBody>
            </p:sp>
          </p:grpSp>
          <p:sp>
            <p:nvSpPr>
              <p:cNvPr id="43079" name="Rectangle 5" descr="Large grid"/>
              <p:cNvSpPr>
                <a:spLocks noChangeArrowheads="1"/>
              </p:cNvSpPr>
              <p:nvPr/>
            </p:nvSpPr>
            <p:spPr bwMode="auto">
              <a:xfrm>
                <a:off x="-239716" y="5632307"/>
                <a:ext cx="972891" cy="679280"/>
              </a:xfrm>
              <a:prstGeom prst="rect">
                <a:avLst/>
              </a:prstGeom>
              <a:solidFill>
                <a:schemeClr val="bg1"/>
              </a:solidFill>
              <a:ln w="9525">
                <a:solidFill>
                  <a:srgbClr val="000000"/>
                </a:solidFill>
                <a:miter lim="800000"/>
                <a:headEnd/>
                <a:tailEnd/>
              </a:ln>
            </p:spPr>
            <p:txBody>
              <a:bodyPr anchor="ctr">
                <a:prstTxWarp prst="textNoShape">
                  <a:avLst/>
                </a:prstTxWarp>
              </a:bodyPr>
              <a:lstStyle/>
              <a:p>
                <a:pPr algn="ctr"/>
                <a:r>
                  <a:rPr lang="en-US" sz="900" dirty="0">
                    <a:latin typeface="Avenir Book" pitchFamily="-103" charset="0"/>
                    <a:ea typeface="Avenir Book" pitchFamily="-103" charset="0"/>
                    <a:cs typeface="Avenir Book" pitchFamily="-103" charset="0"/>
                  </a:rPr>
                  <a:t>PS</a:t>
                </a:r>
              </a:p>
            </p:txBody>
          </p:sp>
        </p:grpSp>
        <p:grpSp>
          <p:nvGrpSpPr>
            <p:cNvPr id="43069" name="Group 43"/>
            <p:cNvGrpSpPr>
              <a:grpSpLocks/>
            </p:cNvGrpSpPr>
            <p:nvPr/>
          </p:nvGrpSpPr>
          <p:grpSpPr bwMode="auto">
            <a:xfrm>
              <a:off x="1831628" y="445386"/>
              <a:ext cx="1920239" cy="5897880"/>
              <a:chOff x="263023" y="2424156"/>
              <a:chExt cx="1334085" cy="4094408"/>
            </a:xfrm>
          </p:grpSpPr>
          <p:grpSp>
            <p:nvGrpSpPr>
              <p:cNvPr id="43071" name="Group 3"/>
              <p:cNvGrpSpPr>
                <a:grpSpLocks/>
              </p:cNvGrpSpPr>
              <p:nvPr/>
            </p:nvGrpSpPr>
            <p:grpSpPr bwMode="auto">
              <a:xfrm>
                <a:off x="263023" y="2424156"/>
                <a:ext cx="1334085" cy="4094408"/>
                <a:chOff x="2020" y="1304"/>
                <a:chExt cx="1603" cy="3369"/>
              </a:xfrm>
            </p:grpSpPr>
            <p:sp>
              <p:nvSpPr>
                <p:cNvPr id="51266" name="Rectangle 4"/>
                <p:cNvSpPr>
                  <a:spLocks noChangeArrowheads="1"/>
                </p:cNvSpPr>
                <p:nvPr/>
              </p:nvSpPr>
              <p:spPr bwMode="auto">
                <a:xfrm>
                  <a:off x="2020" y="1304"/>
                  <a:ext cx="1604" cy="3369"/>
                </a:xfrm>
                <a:prstGeom prst="rect">
                  <a:avLst/>
                </a:prstGeom>
                <a:solidFill>
                  <a:schemeClr val="bg1">
                    <a:lumMod val="75000"/>
                  </a:schemeClr>
                </a:solidFill>
                <a:ln w="9525">
                  <a:solidFill>
                    <a:srgbClr val="000000"/>
                  </a:solidFill>
                  <a:miter lim="800000"/>
                  <a:headEnd/>
                  <a:tailEnd/>
                </a:ln>
              </p:spPr>
              <p:txBody>
                <a:bodyPr/>
                <a:lstStyle/>
                <a:p>
                  <a:pPr>
                    <a:defRPr/>
                  </a:pPr>
                  <a:endParaRPr lang="en-US" sz="1200">
                    <a:latin typeface="Avenir Book" pitchFamily="-103" charset="0"/>
                    <a:ea typeface="Avenir Book" pitchFamily="-103" charset="0"/>
                    <a:cs typeface="Avenir Book" pitchFamily="-103" charset="0"/>
                  </a:endParaRPr>
                </a:p>
              </p:txBody>
            </p:sp>
            <p:sp>
              <p:nvSpPr>
                <p:cNvPr id="49" name="Rectangle 5" descr="Large grid"/>
                <p:cNvSpPr>
                  <a:spLocks noChangeArrowheads="1"/>
                </p:cNvSpPr>
                <p:nvPr/>
              </p:nvSpPr>
              <p:spPr bwMode="auto">
                <a:xfrm>
                  <a:off x="2215" y="3251"/>
                  <a:ext cx="1171" cy="559"/>
                </a:xfrm>
                <a:prstGeom prst="rect">
                  <a:avLst/>
                </a:prstGeom>
                <a:solidFill>
                  <a:schemeClr val="accent1">
                    <a:lumMod val="20000"/>
                    <a:lumOff val="80000"/>
                  </a:schemeClr>
                </a:solidFill>
                <a:ln w="9525">
                  <a:solidFill>
                    <a:srgbClr val="000000"/>
                  </a:solidFill>
                  <a:miter lim="800000"/>
                  <a:headEnd/>
                  <a:tailEnd/>
                </a:ln>
              </p:spPr>
              <p:txBody>
                <a:bodyPr anchor="ctr"/>
                <a:lstStyle/>
                <a:p>
                  <a:pPr algn="ctr">
                    <a:defRPr/>
                  </a:pPr>
                  <a:r>
                    <a:rPr lang="en-US" sz="900" dirty="0">
                      <a:latin typeface="Avenir Book"/>
                      <a:cs typeface="Avenir Book"/>
                    </a:rPr>
                    <a:t>Program Officer</a:t>
                  </a:r>
                </a:p>
              </p:txBody>
            </p:sp>
            <p:sp>
              <p:nvSpPr>
                <p:cNvPr id="50" name="Rectangle 6"/>
                <p:cNvSpPr>
                  <a:spLocks noChangeArrowheads="1"/>
                </p:cNvSpPr>
                <p:nvPr/>
              </p:nvSpPr>
              <p:spPr bwMode="auto">
                <a:xfrm>
                  <a:off x="2215" y="2700"/>
                  <a:ext cx="1171" cy="448"/>
                </a:xfrm>
                <a:prstGeom prst="rect">
                  <a:avLst/>
                </a:prstGeom>
                <a:solidFill>
                  <a:schemeClr val="accent1">
                    <a:lumMod val="20000"/>
                    <a:lumOff val="80000"/>
                  </a:schemeClr>
                </a:solidFill>
                <a:ln w="9525">
                  <a:solidFill>
                    <a:srgbClr val="000000"/>
                  </a:solidFill>
                  <a:miter lim="800000"/>
                  <a:headEnd/>
                  <a:tailEnd/>
                </a:ln>
              </p:spPr>
              <p:txBody>
                <a:bodyPr anchor="ctr"/>
                <a:lstStyle/>
                <a:p>
                  <a:pPr algn="ctr">
                    <a:defRPr/>
                  </a:pPr>
                  <a:r>
                    <a:rPr lang="en-US" sz="900" dirty="0">
                      <a:latin typeface="Avenir Book"/>
                      <a:cs typeface="Avenir Book"/>
                    </a:rPr>
                    <a:t>Middle Manager</a:t>
                  </a:r>
                </a:p>
              </p:txBody>
            </p:sp>
            <p:sp>
              <p:nvSpPr>
                <p:cNvPr id="51" name="Rectangle 7"/>
                <p:cNvSpPr>
                  <a:spLocks noChangeArrowheads="1"/>
                </p:cNvSpPr>
                <p:nvPr/>
              </p:nvSpPr>
              <p:spPr bwMode="auto">
                <a:xfrm>
                  <a:off x="2215" y="2117"/>
                  <a:ext cx="1171" cy="426"/>
                </a:xfrm>
                <a:prstGeom prst="rect">
                  <a:avLst/>
                </a:prstGeom>
                <a:solidFill>
                  <a:schemeClr val="accent1">
                    <a:lumMod val="20000"/>
                    <a:lumOff val="80000"/>
                  </a:schemeClr>
                </a:solidFill>
                <a:ln w="9525">
                  <a:solidFill>
                    <a:srgbClr val="000000"/>
                  </a:solidFill>
                  <a:miter lim="800000"/>
                  <a:headEnd/>
                  <a:tailEnd/>
                </a:ln>
              </p:spPr>
              <p:txBody>
                <a:bodyPr anchor="ctr"/>
                <a:lstStyle/>
                <a:p>
                  <a:pPr algn="ctr">
                    <a:defRPr/>
                  </a:pPr>
                  <a:r>
                    <a:rPr lang="en-US" sz="900" dirty="0">
                      <a:latin typeface="Avenir Book"/>
                      <a:cs typeface="Avenir Book"/>
                    </a:rPr>
                    <a:t>Exec. Team</a:t>
                  </a:r>
                </a:p>
              </p:txBody>
            </p:sp>
            <p:sp>
              <p:nvSpPr>
                <p:cNvPr id="43077" name="Rectangle 8"/>
                <p:cNvSpPr>
                  <a:spLocks noChangeArrowheads="1"/>
                </p:cNvSpPr>
                <p:nvPr/>
              </p:nvSpPr>
              <p:spPr bwMode="auto">
                <a:xfrm>
                  <a:off x="2214" y="1494"/>
                  <a:ext cx="1169" cy="478"/>
                </a:xfrm>
                <a:prstGeom prst="rect">
                  <a:avLst/>
                </a:prstGeom>
                <a:solidFill>
                  <a:srgbClr val="FFFFFF"/>
                </a:solidFill>
                <a:ln w="9525">
                  <a:solidFill>
                    <a:srgbClr val="000000"/>
                  </a:solidFill>
                  <a:miter lim="800000"/>
                  <a:headEnd/>
                  <a:tailEnd/>
                </a:ln>
              </p:spPr>
              <p:txBody>
                <a:bodyPr anchor="ctr">
                  <a:prstTxWarp prst="textNoShape">
                    <a:avLst/>
                  </a:prstTxWarp>
                </a:bodyPr>
                <a:lstStyle/>
                <a:p>
                  <a:pPr algn="ctr"/>
                  <a:r>
                    <a:rPr lang="en-US" sz="900" dirty="0">
                      <a:latin typeface="Avenir Book" pitchFamily="-103" charset="0"/>
                      <a:ea typeface="Avenir Book" pitchFamily="-103" charset="0"/>
                      <a:cs typeface="Avenir Book" pitchFamily="-103" charset="0"/>
                    </a:rPr>
                    <a:t>CEO</a:t>
                  </a:r>
                </a:p>
              </p:txBody>
            </p:sp>
          </p:grpSp>
          <p:sp>
            <p:nvSpPr>
              <p:cNvPr id="47" name="Rectangle 5" descr="Large grid"/>
              <p:cNvSpPr>
                <a:spLocks noChangeArrowheads="1"/>
              </p:cNvSpPr>
              <p:nvPr/>
            </p:nvSpPr>
            <p:spPr bwMode="auto">
              <a:xfrm>
                <a:off x="425135" y="5632192"/>
                <a:ext cx="972673" cy="679402"/>
              </a:xfrm>
              <a:prstGeom prst="rect">
                <a:avLst/>
              </a:prstGeom>
              <a:solidFill>
                <a:schemeClr val="accent1">
                  <a:lumMod val="20000"/>
                  <a:lumOff val="80000"/>
                </a:schemeClr>
              </a:solidFill>
              <a:ln w="9525">
                <a:solidFill>
                  <a:srgbClr val="000000"/>
                </a:solidFill>
                <a:miter lim="800000"/>
                <a:headEnd/>
                <a:tailEnd/>
              </a:ln>
            </p:spPr>
            <p:txBody>
              <a:bodyPr anchor="ctr"/>
              <a:lstStyle/>
              <a:p>
                <a:pPr algn="ctr">
                  <a:defRPr/>
                </a:pPr>
                <a:r>
                  <a:rPr lang="en-US" sz="900" dirty="0">
                    <a:latin typeface="Avenir Book"/>
                    <a:cs typeface="Avenir Book"/>
                  </a:rPr>
                  <a:t>Program Support</a:t>
                </a:r>
              </a:p>
            </p:txBody>
          </p:sp>
        </p:grpSp>
        <p:cxnSp>
          <p:nvCxnSpPr>
            <p:cNvPr id="43070" name="AutoShape 21"/>
            <p:cNvCxnSpPr>
              <a:cxnSpLocks noChangeShapeType="1"/>
            </p:cNvCxnSpPr>
            <p:nvPr/>
          </p:nvCxnSpPr>
          <p:spPr bwMode="auto">
            <a:xfrm flipV="1">
              <a:off x="3842259" y="1866899"/>
              <a:ext cx="571607" cy="518050"/>
            </a:xfrm>
            <a:prstGeom prst="straightConnector1">
              <a:avLst/>
            </a:prstGeom>
            <a:noFill/>
            <a:ln w="9525">
              <a:solidFill>
                <a:srgbClr val="000000"/>
              </a:solidFill>
              <a:round/>
              <a:headEnd/>
              <a:tailEnd type="triangle" w="med" len="med"/>
            </a:ln>
          </p:spPr>
        </p:cxnSp>
      </p:grpSp>
      <p:grpSp>
        <p:nvGrpSpPr>
          <p:cNvPr id="43017" name="Group 90"/>
          <p:cNvGrpSpPr>
            <a:grpSpLocks noChangeAspect="1"/>
          </p:cNvGrpSpPr>
          <p:nvPr/>
        </p:nvGrpSpPr>
        <p:grpSpPr bwMode="auto">
          <a:xfrm>
            <a:off x="671513" y="3103563"/>
            <a:ext cx="1065212" cy="2889250"/>
            <a:chOff x="3712991" y="411075"/>
            <a:chExt cx="2176463" cy="5898677"/>
          </a:xfrm>
        </p:grpSpPr>
        <p:cxnSp>
          <p:nvCxnSpPr>
            <p:cNvPr id="43059" name="AutoShape 22"/>
            <p:cNvCxnSpPr>
              <a:cxnSpLocks noChangeShapeType="1"/>
            </p:cNvCxnSpPr>
            <p:nvPr/>
          </p:nvCxnSpPr>
          <p:spPr bwMode="auto">
            <a:xfrm rot="5400000" flipH="1" flipV="1">
              <a:off x="3106029" y="3526328"/>
              <a:ext cx="5565261" cy="1588"/>
            </a:xfrm>
            <a:prstGeom prst="straightConnector1">
              <a:avLst/>
            </a:prstGeom>
            <a:noFill/>
            <a:ln w="9525">
              <a:solidFill>
                <a:srgbClr val="000000"/>
              </a:solidFill>
              <a:round/>
              <a:headEnd/>
              <a:tailEnd type="triangle" w="med" len="med"/>
            </a:ln>
          </p:spPr>
        </p:cxnSp>
        <p:grpSp>
          <p:nvGrpSpPr>
            <p:cNvPr id="43060" name="Group 42"/>
            <p:cNvGrpSpPr>
              <a:grpSpLocks/>
            </p:cNvGrpSpPr>
            <p:nvPr/>
          </p:nvGrpSpPr>
          <p:grpSpPr bwMode="auto">
            <a:xfrm>
              <a:off x="3712991" y="411075"/>
              <a:ext cx="1920239" cy="5897880"/>
              <a:chOff x="263023" y="2424156"/>
              <a:chExt cx="1334085" cy="4094408"/>
            </a:xfrm>
          </p:grpSpPr>
          <p:grpSp>
            <p:nvGrpSpPr>
              <p:cNvPr id="43061" name="Group 83"/>
              <p:cNvGrpSpPr>
                <a:grpSpLocks/>
              </p:cNvGrpSpPr>
              <p:nvPr/>
            </p:nvGrpSpPr>
            <p:grpSpPr bwMode="auto">
              <a:xfrm>
                <a:off x="263023" y="2424156"/>
                <a:ext cx="1334085" cy="4094408"/>
                <a:chOff x="2020" y="1304"/>
                <a:chExt cx="1603" cy="3369"/>
              </a:xfrm>
            </p:grpSpPr>
            <p:sp>
              <p:nvSpPr>
                <p:cNvPr id="51256" name="Rectangle 4"/>
                <p:cNvSpPr>
                  <a:spLocks noChangeArrowheads="1"/>
                </p:cNvSpPr>
                <p:nvPr/>
              </p:nvSpPr>
              <p:spPr bwMode="auto">
                <a:xfrm>
                  <a:off x="2020" y="1304"/>
                  <a:ext cx="1603" cy="3369"/>
                </a:xfrm>
                <a:prstGeom prst="rect">
                  <a:avLst/>
                </a:prstGeom>
                <a:solidFill>
                  <a:schemeClr val="bg1">
                    <a:lumMod val="75000"/>
                  </a:schemeClr>
                </a:solidFill>
                <a:ln w="9525">
                  <a:solidFill>
                    <a:srgbClr val="000000"/>
                  </a:solidFill>
                  <a:miter lim="800000"/>
                  <a:headEnd/>
                  <a:tailEnd/>
                </a:ln>
              </p:spPr>
              <p:txBody>
                <a:bodyPr/>
                <a:lstStyle/>
                <a:p>
                  <a:pPr>
                    <a:defRPr/>
                  </a:pPr>
                  <a:endParaRPr lang="en-US" sz="1100">
                    <a:latin typeface="Avenir Book" pitchFamily="-103" charset="0"/>
                    <a:ea typeface="Avenir Book" pitchFamily="-103" charset="0"/>
                    <a:cs typeface="Avenir Book" pitchFamily="-103" charset="0"/>
                  </a:endParaRPr>
                </a:p>
              </p:txBody>
            </p:sp>
            <p:sp>
              <p:nvSpPr>
                <p:cNvPr id="87" name="Rectangle 5" descr="Large grid"/>
                <p:cNvSpPr>
                  <a:spLocks noChangeArrowheads="1"/>
                </p:cNvSpPr>
                <p:nvPr/>
              </p:nvSpPr>
              <p:spPr bwMode="auto">
                <a:xfrm>
                  <a:off x="2215" y="3252"/>
                  <a:ext cx="1167" cy="559"/>
                </a:xfrm>
                <a:prstGeom prst="rect">
                  <a:avLst/>
                </a:prstGeom>
                <a:solidFill>
                  <a:schemeClr val="accent1">
                    <a:lumMod val="20000"/>
                    <a:lumOff val="80000"/>
                  </a:schemeClr>
                </a:solidFill>
                <a:ln w="9525">
                  <a:solidFill>
                    <a:srgbClr val="000000"/>
                  </a:solidFill>
                  <a:miter lim="800000"/>
                  <a:headEnd/>
                  <a:tailEnd/>
                </a:ln>
              </p:spPr>
              <p:txBody>
                <a:bodyPr anchor="ctr"/>
                <a:lstStyle/>
                <a:p>
                  <a:pPr algn="ctr">
                    <a:defRPr/>
                  </a:pPr>
                  <a:r>
                    <a:rPr lang="en-US" sz="900" dirty="0">
                      <a:latin typeface="Avenir Book"/>
                      <a:cs typeface="Avenir Book"/>
                    </a:rPr>
                    <a:t>Program Officer</a:t>
                  </a:r>
                </a:p>
              </p:txBody>
            </p:sp>
            <p:sp>
              <p:nvSpPr>
                <p:cNvPr id="88" name="Rectangle 6"/>
                <p:cNvSpPr>
                  <a:spLocks noChangeArrowheads="1"/>
                </p:cNvSpPr>
                <p:nvPr/>
              </p:nvSpPr>
              <p:spPr bwMode="auto">
                <a:xfrm>
                  <a:off x="2215" y="2700"/>
                  <a:ext cx="1167" cy="448"/>
                </a:xfrm>
                <a:prstGeom prst="rect">
                  <a:avLst/>
                </a:prstGeom>
                <a:solidFill>
                  <a:schemeClr val="accent1">
                    <a:lumMod val="20000"/>
                    <a:lumOff val="80000"/>
                  </a:schemeClr>
                </a:solidFill>
                <a:ln w="9525">
                  <a:solidFill>
                    <a:srgbClr val="000000"/>
                  </a:solidFill>
                  <a:miter lim="800000"/>
                  <a:headEnd/>
                  <a:tailEnd/>
                </a:ln>
              </p:spPr>
              <p:txBody>
                <a:bodyPr anchor="ctr"/>
                <a:lstStyle/>
                <a:p>
                  <a:pPr algn="ctr">
                    <a:defRPr/>
                  </a:pPr>
                  <a:r>
                    <a:rPr lang="en-US" sz="900" dirty="0">
                      <a:latin typeface="Avenir Book"/>
                      <a:cs typeface="Avenir Book"/>
                    </a:rPr>
                    <a:t>Middle Manager</a:t>
                  </a:r>
                </a:p>
              </p:txBody>
            </p:sp>
            <p:sp>
              <p:nvSpPr>
                <p:cNvPr id="89" name="Rectangle 7"/>
                <p:cNvSpPr>
                  <a:spLocks noChangeArrowheads="1"/>
                </p:cNvSpPr>
                <p:nvPr/>
              </p:nvSpPr>
              <p:spPr bwMode="auto">
                <a:xfrm>
                  <a:off x="2215" y="2117"/>
                  <a:ext cx="1167" cy="426"/>
                </a:xfrm>
                <a:prstGeom prst="rect">
                  <a:avLst/>
                </a:prstGeom>
                <a:solidFill>
                  <a:schemeClr val="accent1">
                    <a:lumMod val="20000"/>
                    <a:lumOff val="80000"/>
                  </a:schemeClr>
                </a:solidFill>
                <a:ln w="9525">
                  <a:solidFill>
                    <a:srgbClr val="000000"/>
                  </a:solidFill>
                  <a:miter lim="800000"/>
                  <a:headEnd/>
                  <a:tailEnd/>
                </a:ln>
              </p:spPr>
              <p:txBody>
                <a:bodyPr anchor="ctr"/>
                <a:lstStyle/>
                <a:p>
                  <a:pPr algn="ctr">
                    <a:defRPr/>
                  </a:pPr>
                  <a:r>
                    <a:rPr lang="en-US" sz="900" dirty="0">
                      <a:latin typeface="Avenir Book"/>
                      <a:cs typeface="Avenir Book"/>
                    </a:rPr>
                    <a:t>Exec Team</a:t>
                  </a:r>
                </a:p>
              </p:txBody>
            </p:sp>
            <p:sp>
              <p:nvSpPr>
                <p:cNvPr id="90" name="Rectangle 8"/>
                <p:cNvSpPr>
                  <a:spLocks noChangeArrowheads="1"/>
                </p:cNvSpPr>
                <p:nvPr/>
              </p:nvSpPr>
              <p:spPr bwMode="auto">
                <a:xfrm>
                  <a:off x="2215" y="1495"/>
                  <a:ext cx="1167" cy="478"/>
                </a:xfrm>
                <a:prstGeom prst="rect">
                  <a:avLst/>
                </a:prstGeom>
                <a:solidFill>
                  <a:schemeClr val="accent1">
                    <a:lumMod val="20000"/>
                    <a:lumOff val="80000"/>
                  </a:schemeClr>
                </a:solidFill>
                <a:ln w="9525">
                  <a:solidFill>
                    <a:srgbClr val="000000"/>
                  </a:solidFill>
                  <a:miter lim="800000"/>
                  <a:headEnd/>
                  <a:tailEnd/>
                </a:ln>
              </p:spPr>
              <p:txBody>
                <a:bodyPr anchor="ctr"/>
                <a:lstStyle/>
                <a:p>
                  <a:pPr algn="ctr">
                    <a:defRPr/>
                  </a:pPr>
                  <a:r>
                    <a:rPr lang="en-US" sz="900" dirty="0">
                      <a:latin typeface="Avenir Book"/>
                      <a:cs typeface="Avenir Book"/>
                    </a:rPr>
                    <a:t>CEO</a:t>
                  </a:r>
                </a:p>
              </p:txBody>
            </p:sp>
          </p:grpSp>
          <p:sp>
            <p:nvSpPr>
              <p:cNvPr id="85" name="Rectangle 5" descr="Large grid"/>
              <p:cNvSpPr>
                <a:spLocks noChangeArrowheads="1"/>
              </p:cNvSpPr>
              <p:nvPr/>
            </p:nvSpPr>
            <p:spPr bwMode="auto">
              <a:xfrm>
                <a:off x="425275" y="5632625"/>
                <a:ext cx="971257" cy="679493"/>
              </a:xfrm>
              <a:prstGeom prst="rect">
                <a:avLst/>
              </a:prstGeom>
              <a:solidFill>
                <a:schemeClr val="accent1">
                  <a:lumMod val="20000"/>
                  <a:lumOff val="80000"/>
                </a:schemeClr>
              </a:solidFill>
              <a:ln w="9525">
                <a:solidFill>
                  <a:srgbClr val="000000"/>
                </a:solidFill>
                <a:miter lim="800000"/>
                <a:headEnd/>
                <a:tailEnd/>
              </a:ln>
            </p:spPr>
            <p:txBody>
              <a:bodyPr anchor="ctr"/>
              <a:lstStyle/>
              <a:p>
                <a:pPr algn="ctr">
                  <a:defRPr/>
                </a:pPr>
                <a:r>
                  <a:rPr lang="en-US" sz="900" dirty="0">
                    <a:latin typeface="Avenir Book"/>
                    <a:cs typeface="Avenir Book"/>
                  </a:rPr>
                  <a:t>Program Support</a:t>
                </a:r>
              </a:p>
            </p:txBody>
          </p:sp>
        </p:grpSp>
      </p:grpSp>
      <p:sp>
        <p:nvSpPr>
          <p:cNvPr id="94" name="Rectangle 93"/>
          <p:cNvSpPr/>
          <p:nvPr/>
        </p:nvSpPr>
        <p:spPr>
          <a:xfrm>
            <a:off x="2185988" y="2006600"/>
            <a:ext cx="2657475" cy="4181475"/>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5" name="Rectangle 94"/>
          <p:cNvSpPr/>
          <p:nvPr/>
        </p:nvSpPr>
        <p:spPr>
          <a:xfrm>
            <a:off x="341313" y="2006600"/>
            <a:ext cx="1627187" cy="4181475"/>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020" name="TextBox 96"/>
          <p:cNvSpPr txBox="1">
            <a:spLocks noChangeArrowheads="1"/>
          </p:cNvSpPr>
          <p:nvPr/>
        </p:nvSpPr>
        <p:spPr bwMode="auto">
          <a:xfrm>
            <a:off x="577850" y="2795588"/>
            <a:ext cx="1193800" cy="254000"/>
          </a:xfrm>
          <a:prstGeom prst="rect">
            <a:avLst/>
          </a:prstGeom>
          <a:noFill/>
          <a:ln w="9525">
            <a:noFill/>
            <a:miter lim="800000"/>
            <a:headEnd/>
            <a:tailEnd/>
          </a:ln>
        </p:spPr>
        <p:txBody>
          <a:bodyPr>
            <a:prstTxWarp prst="textNoShape">
              <a:avLst/>
            </a:prstTxWarp>
            <a:spAutoFit/>
          </a:bodyPr>
          <a:lstStyle/>
          <a:p>
            <a:pPr algn="ctr"/>
            <a:r>
              <a:rPr lang="en-US" sz="1000">
                <a:latin typeface="Avenir Book" pitchFamily="-103" charset="0"/>
                <a:ea typeface="Avenir Book" pitchFamily="-103" charset="0"/>
                <a:cs typeface="Avenir Book" pitchFamily="-103" charset="0"/>
              </a:rPr>
              <a:t>Foundation #1</a:t>
            </a:r>
          </a:p>
        </p:txBody>
      </p:sp>
      <p:sp>
        <p:nvSpPr>
          <p:cNvPr id="43021" name="TextBox 99"/>
          <p:cNvSpPr txBox="1">
            <a:spLocks noChangeArrowheads="1"/>
          </p:cNvSpPr>
          <p:nvPr/>
        </p:nvSpPr>
        <p:spPr bwMode="auto">
          <a:xfrm>
            <a:off x="2254250" y="2795588"/>
            <a:ext cx="1228725" cy="254000"/>
          </a:xfrm>
          <a:prstGeom prst="rect">
            <a:avLst/>
          </a:prstGeom>
          <a:noFill/>
          <a:ln w="9525">
            <a:noFill/>
            <a:miter lim="800000"/>
            <a:headEnd/>
            <a:tailEnd/>
          </a:ln>
        </p:spPr>
        <p:txBody>
          <a:bodyPr>
            <a:prstTxWarp prst="textNoShape">
              <a:avLst/>
            </a:prstTxWarp>
            <a:spAutoFit/>
          </a:bodyPr>
          <a:lstStyle/>
          <a:p>
            <a:pPr algn="ctr"/>
            <a:r>
              <a:rPr lang="en-US" sz="1000">
                <a:latin typeface="Avenir Book" pitchFamily="-103" charset="0"/>
                <a:ea typeface="Avenir Book" pitchFamily="-103" charset="0"/>
                <a:cs typeface="Avenir Book" pitchFamily="-103" charset="0"/>
              </a:rPr>
              <a:t>Foundation #1</a:t>
            </a:r>
          </a:p>
        </p:txBody>
      </p:sp>
      <p:sp>
        <p:nvSpPr>
          <p:cNvPr id="101" name="TextBox 100"/>
          <p:cNvSpPr txBox="1"/>
          <p:nvPr/>
        </p:nvSpPr>
        <p:spPr>
          <a:xfrm>
            <a:off x="3756025" y="2795588"/>
            <a:ext cx="904875" cy="254000"/>
          </a:xfrm>
          <a:prstGeom prst="rect">
            <a:avLst/>
          </a:prstGeom>
          <a:noFill/>
        </p:spPr>
        <p:txBody>
          <a:bodyPr>
            <a:spAutoFit/>
          </a:bodyPr>
          <a:lstStyle/>
          <a:p>
            <a:pPr algn="ctr">
              <a:defRPr/>
            </a:pPr>
            <a:r>
              <a:rPr lang="en-US" sz="1050" dirty="0">
                <a:latin typeface="Avenir Book"/>
                <a:cs typeface="Avenir Book"/>
              </a:rPr>
              <a:t>#2</a:t>
            </a:r>
          </a:p>
        </p:txBody>
      </p:sp>
      <p:sp>
        <p:nvSpPr>
          <p:cNvPr id="43023" name="TextBox 101"/>
          <p:cNvSpPr txBox="1">
            <a:spLocks noChangeArrowheads="1"/>
          </p:cNvSpPr>
          <p:nvPr/>
        </p:nvSpPr>
        <p:spPr bwMode="auto">
          <a:xfrm>
            <a:off x="339725" y="2028825"/>
            <a:ext cx="1690688" cy="584200"/>
          </a:xfrm>
          <a:prstGeom prst="rect">
            <a:avLst/>
          </a:prstGeom>
          <a:noFill/>
          <a:ln w="9525">
            <a:noFill/>
            <a:miter lim="800000"/>
            <a:headEnd/>
            <a:tailEnd/>
          </a:ln>
        </p:spPr>
        <p:txBody>
          <a:bodyPr>
            <a:prstTxWarp prst="textNoShape">
              <a:avLst/>
            </a:prstTxWarp>
            <a:spAutoFit/>
          </a:bodyPr>
          <a:lstStyle/>
          <a:p>
            <a:pPr marL="284163" indent="-284163">
              <a:buFont typeface="Calibri" pitchFamily="-103" charset="0"/>
              <a:buAutoNum type="alphaUcPeriod"/>
            </a:pPr>
            <a:r>
              <a:rPr lang="en-US" sz="1600" dirty="0">
                <a:latin typeface="Avenir Book" pitchFamily="-103" charset="0"/>
                <a:ea typeface="Avenir Book" pitchFamily="-103" charset="0"/>
                <a:cs typeface="Avenir Book" pitchFamily="-103" charset="0"/>
              </a:rPr>
              <a:t>Rising within 1 foundation</a:t>
            </a:r>
          </a:p>
        </p:txBody>
      </p:sp>
      <p:sp>
        <p:nvSpPr>
          <p:cNvPr id="43024" name="TextBox 103"/>
          <p:cNvSpPr txBox="1">
            <a:spLocks noChangeArrowheads="1"/>
          </p:cNvSpPr>
          <p:nvPr/>
        </p:nvSpPr>
        <p:spPr bwMode="auto">
          <a:xfrm>
            <a:off x="2185988" y="2028825"/>
            <a:ext cx="2565400" cy="584200"/>
          </a:xfrm>
          <a:prstGeom prst="rect">
            <a:avLst/>
          </a:prstGeom>
          <a:noFill/>
          <a:ln w="9525">
            <a:noFill/>
            <a:miter lim="800000"/>
            <a:headEnd/>
            <a:tailEnd/>
          </a:ln>
        </p:spPr>
        <p:txBody>
          <a:bodyPr>
            <a:prstTxWarp prst="textNoShape">
              <a:avLst/>
            </a:prstTxWarp>
            <a:spAutoFit/>
          </a:bodyPr>
          <a:lstStyle/>
          <a:p>
            <a:pPr marL="342900" indent="-342900">
              <a:buFont typeface="Calibri" pitchFamily="-103" charset="0"/>
              <a:buAutoNum type="alphaUcPeriod" startAt="2"/>
            </a:pPr>
            <a:r>
              <a:rPr lang="en-US" sz="1600">
                <a:latin typeface="Avenir Book" pitchFamily="-103" charset="0"/>
                <a:ea typeface="Avenir Book" pitchFamily="-103" charset="0"/>
                <a:cs typeface="Avenir Book" pitchFamily="-103" charset="0"/>
              </a:rPr>
              <a:t>Rising predominantly within 1 foundation</a:t>
            </a:r>
          </a:p>
        </p:txBody>
      </p:sp>
      <p:sp>
        <p:nvSpPr>
          <p:cNvPr id="43025" name="Rectangle 9"/>
          <p:cNvSpPr>
            <a:spLocks noChangeArrowheads="1"/>
          </p:cNvSpPr>
          <p:nvPr/>
        </p:nvSpPr>
        <p:spPr bwMode="auto">
          <a:xfrm>
            <a:off x="339725" y="1228725"/>
            <a:ext cx="8661400" cy="523220"/>
          </a:xfrm>
          <a:prstGeom prst="rect">
            <a:avLst/>
          </a:prstGeom>
          <a:noFill/>
          <a:ln w="9525">
            <a:noFill/>
            <a:miter lim="800000"/>
            <a:headEnd/>
            <a:tailEnd/>
          </a:ln>
        </p:spPr>
        <p:txBody>
          <a:bodyPr>
            <a:prstTxWarp prst="textNoShape">
              <a:avLst/>
            </a:prstTxWarp>
            <a:spAutoFit/>
          </a:bodyPr>
          <a:lstStyle/>
          <a:p>
            <a:pPr eaLnBrk="1" hangingPunct="1">
              <a:spcAft>
                <a:spcPts val="1200"/>
              </a:spcAft>
            </a:pPr>
            <a:r>
              <a:rPr lang="en-US" sz="2800" dirty="0">
                <a:solidFill>
                  <a:srgbClr val="595959"/>
                </a:solidFill>
                <a:latin typeface="Avenir Book" pitchFamily="-103" charset="0"/>
              </a:rPr>
              <a:t>We</a:t>
            </a:r>
            <a:r>
              <a:rPr lang="en-US" sz="2800" dirty="0" smtClean="0">
                <a:solidFill>
                  <a:srgbClr val="595959"/>
                </a:solidFill>
                <a:latin typeface="Avenir Book" pitchFamily="-103" charset="0"/>
              </a:rPr>
              <a:t> saw </a:t>
            </a:r>
            <a:r>
              <a:rPr lang="en-US" sz="2800" dirty="0" smtClean="0">
                <a:solidFill>
                  <a:srgbClr val="00A0CF"/>
                </a:solidFill>
                <a:latin typeface="Avenir Book" pitchFamily="-103" charset="0"/>
              </a:rPr>
              <a:t>3 primary advancement </a:t>
            </a:r>
            <a:r>
              <a:rPr lang="en-US" sz="2800" dirty="0">
                <a:solidFill>
                  <a:srgbClr val="00A0CF"/>
                </a:solidFill>
                <a:latin typeface="Avenir Book" pitchFamily="-103" charset="0"/>
              </a:rPr>
              <a:t>patterns </a:t>
            </a:r>
            <a:r>
              <a:rPr lang="en-US" sz="2800" dirty="0">
                <a:solidFill>
                  <a:srgbClr val="595959"/>
                </a:solidFill>
                <a:latin typeface="Avenir Book" pitchFamily="-103" charset="0"/>
              </a:rPr>
              <a:t>in the pool:</a:t>
            </a:r>
          </a:p>
        </p:txBody>
      </p:sp>
      <p:grpSp>
        <p:nvGrpSpPr>
          <p:cNvPr id="43026" name="Group 35"/>
          <p:cNvGrpSpPr>
            <a:grpSpLocks noChangeAspect="1"/>
          </p:cNvGrpSpPr>
          <p:nvPr/>
        </p:nvGrpSpPr>
        <p:grpSpPr bwMode="auto">
          <a:xfrm>
            <a:off x="5146675" y="3082925"/>
            <a:ext cx="3565525" cy="2889250"/>
            <a:chOff x="889406" y="546653"/>
            <a:chExt cx="7275822" cy="5894915"/>
          </a:xfrm>
        </p:grpSpPr>
        <p:cxnSp>
          <p:nvCxnSpPr>
            <p:cNvPr id="43033" name="AutoShape 21"/>
            <p:cNvCxnSpPr>
              <a:cxnSpLocks noChangeShapeType="1"/>
            </p:cNvCxnSpPr>
            <p:nvPr/>
          </p:nvCxnSpPr>
          <p:spPr bwMode="auto">
            <a:xfrm flipV="1">
              <a:off x="2934050" y="3633585"/>
              <a:ext cx="536370" cy="639668"/>
            </a:xfrm>
            <a:prstGeom prst="straightConnector1">
              <a:avLst/>
            </a:prstGeom>
            <a:noFill/>
            <a:ln w="9525">
              <a:solidFill>
                <a:srgbClr val="000000"/>
              </a:solidFill>
              <a:round/>
              <a:headEnd/>
              <a:tailEnd type="triangle" w="med" len="med"/>
            </a:ln>
          </p:spPr>
        </p:cxnSp>
        <p:grpSp>
          <p:nvGrpSpPr>
            <p:cNvPr id="43034" name="Group 42"/>
            <p:cNvGrpSpPr>
              <a:grpSpLocks/>
            </p:cNvGrpSpPr>
            <p:nvPr/>
          </p:nvGrpSpPr>
          <p:grpSpPr bwMode="auto">
            <a:xfrm>
              <a:off x="3562045" y="546653"/>
              <a:ext cx="1920746" cy="5894915"/>
              <a:chOff x="135688" y="2424156"/>
              <a:chExt cx="1334085" cy="4094408"/>
            </a:xfrm>
          </p:grpSpPr>
          <p:grpSp>
            <p:nvGrpSpPr>
              <p:cNvPr id="43052" name="Group 11"/>
              <p:cNvGrpSpPr>
                <a:grpSpLocks/>
              </p:cNvGrpSpPr>
              <p:nvPr/>
            </p:nvGrpSpPr>
            <p:grpSpPr bwMode="auto">
              <a:xfrm>
                <a:off x="135688" y="2424156"/>
                <a:ext cx="1334085" cy="4094408"/>
                <a:chOff x="1867" y="1304"/>
                <a:chExt cx="1603" cy="3369"/>
              </a:xfrm>
            </p:grpSpPr>
            <p:sp>
              <p:nvSpPr>
                <p:cNvPr id="51247" name="Rectangle 4"/>
                <p:cNvSpPr>
                  <a:spLocks noChangeArrowheads="1"/>
                </p:cNvSpPr>
                <p:nvPr/>
              </p:nvSpPr>
              <p:spPr bwMode="auto">
                <a:xfrm>
                  <a:off x="1867" y="1304"/>
                  <a:ext cx="1603" cy="3369"/>
                </a:xfrm>
                <a:prstGeom prst="rect">
                  <a:avLst/>
                </a:prstGeom>
                <a:solidFill>
                  <a:schemeClr val="bg1">
                    <a:lumMod val="75000"/>
                  </a:schemeClr>
                </a:solidFill>
                <a:ln w="9525">
                  <a:solidFill>
                    <a:srgbClr val="000000"/>
                  </a:solidFill>
                  <a:miter lim="800000"/>
                  <a:headEnd/>
                  <a:tailEnd/>
                </a:ln>
              </p:spPr>
              <p:txBody>
                <a:bodyPr/>
                <a:lstStyle/>
                <a:p>
                  <a:pPr>
                    <a:defRPr/>
                  </a:pPr>
                  <a:endParaRPr lang="en-US" sz="1200">
                    <a:latin typeface="Avenir Book" pitchFamily="-103" charset="0"/>
                    <a:ea typeface="Avenir Book" pitchFamily="-103" charset="0"/>
                    <a:cs typeface="Avenir Book" pitchFamily="-103" charset="0"/>
                  </a:endParaRPr>
                </a:p>
              </p:txBody>
            </p:sp>
            <p:sp>
              <p:nvSpPr>
                <p:cNvPr id="43055" name="Rectangle 5" descr="Large grid"/>
                <p:cNvSpPr>
                  <a:spLocks noChangeArrowheads="1"/>
                </p:cNvSpPr>
                <p:nvPr/>
              </p:nvSpPr>
              <p:spPr bwMode="auto">
                <a:xfrm>
                  <a:off x="2060" y="3251"/>
                  <a:ext cx="1169" cy="559"/>
                </a:xfrm>
                <a:prstGeom prst="rect">
                  <a:avLst/>
                </a:prstGeom>
                <a:solidFill>
                  <a:schemeClr val="bg1"/>
                </a:solidFill>
                <a:ln w="9525">
                  <a:solidFill>
                    <a:srgbClr val="000000"/>
                  </a:solidFill>
                  <a:miter lim="800000"/>
                  <a:headEnd/>
                  <a:tailEnd/>
                </a:ln>
              </p:spPr>
              <p:txBody>
                <a:bodyPr anchor="ctr">
                  <a:prstTxWarp prst="textNoShape">
                    <a:avLst/>
                  </a:prstTxWarp>
                </a:bodyPr>
                <a:lstStyle/>
                <a:p>
                  <a:pPr algn="ctr"/>
                  <a:r>
                    <a:rPr lang="en-US" sz="900" dirty="0">
                      <a:latin typeface="Avenir Book" pitchFamily="-103" charset="0"/>
                      <a:ea typeface="Avenir Book" pitchFamily="-103" charset="0"/>
                      <a:cs typeface="Avenir Book" pitchFamily="-103" charset="0"/>
                    </a:rPr>
                    <a:t>PO</a:t>
                  </a:r>
                </a:p>
              </p:txBody>
            </p:sp>
            <p:sp>
              <p:nvSpPr>
                <p:cNvPr id="121" name="Rectangle 6"/>
                <p:cNvSpPr>
                  <a:spLocks noChangeArrowheads="1"/>
                </p:cNvSpPr>
                <p:nvPr/>
              </p:nvSpPr>
              <p:spPr bwMode="auto">
                <a:xfrm>
                  <a:off x="2064" y="2700"/>
                  <a:ext cx="1168" cy="448"/>
                </a:xfrm>
                <a:prstGeom prst="rect">
                  <a:avLst/>
                </a:prstGeom>
                <a:solidFill>
                  <a:schemeClr val="accent1">
                    <a:lumMod val="20000"/>
                    <a:lumOff val="80000"/>
                  </a:schemeClr>
                </a:solidFill>
                <a:ln w="9525">
                  <a:solidFill>
                    <a:srgbClr val="000000"/>
                  </a:solidFill>
                  <a:miter lim="800000"/>
                  <a:headEnd/>
                  <a:tailEnd/>
                </a:ln>
              </p:spPr>
              <p:txBody>
                <a:bodyPr anchor="ctr"/>
                <a:lstStyle/>
                <a:p>
                  <a:pPr algn="ctr">
                    <a:defRPr/>
                  </a:pPr>
                  <a:r>
                    <a:rPr lang="en-US" sz="900" dirty="0">
                      <a:latin typeface="Avenir Book"/>
                      <a:cs typeface="Avenir Book"/>
                    </a:rPr>
                    <a:t>Middle Manager</a:t>
                  </a:r>
                </a:p>
              </p:txBody>
            </p:sp>
            <p:sp>
              <p:nvSpPr>
                <p:cNvPr id="43057" name="Rectangle 7"/>
                <p:cNvSpPr>
                  <a:spLocks noChangeArrowheads="1"/>
                </p:cNvSpPr>
                <p:nvPr/>
              </p:nvSpPr>
              <p:spPr bwMode="auto">
                <a:xfrm>
                  <a:off x="2060" y="2116"/>
                  <a:ext cx="1169" cy="426"/>
                </a:xfrm>
                <a:prstGeom prst="rect">
                  <a:avLst/>
                </a:prstGeom>
                <a:solidFill>
                  <a:srgbClr val="FFFFFF"/>
                </a:solidFill>
                <a:ln w="9525">
                  <a:solidFill>
                    <a:srgbClr val="000000"/>
                  </a:solidFill>
                  <a:miter lim="800000"/>
                  <a:headEnd/>
                  <a:tailEnd/>
                </a:ln>
              </p:spPr>
              <p:txBody>
                <a:bodyPr anchor="ctr">
                  <a:prstTxWarp prst="textNoShape">
                    <a:avLst/>
                  </a:prstTxWarp>
                </a:bodyPr>
                <a:lstStyle/>
                <a:p>
                  <a:pPr algn="ctr"/>
                  <a:r>
                    <a:rPr lang="en-US" sz="900" dirty="0">
                      <a:latin typeface="Avenir Book" pitchFamily="-103" charset="0"/>
                      <a:ea typeface="Avenir Book" pitchFamily="-103" charset="0"/>
                      <a:cs typeface="Avenir Book" pitchFamily="-103" charset="0"/>
                    </a:rPr>
                    <a:t>ET</a:t>
                  </a:r>
                </a:p>
              </p:txBody>
            </p:sp>
            <p:sp>
              <p:nvSpPr>
                <p:cNvPr id="43058" name="Rectangle 8"/>
                <p:cNvSpPr>
                  <a:spLocks noChangeArrowheads="1"/>
                </p:cNvSpPr>
                <p:nvPr/>
              </p:nvSpPr>
              <p:spPr bwMode="auto">
                <a:xfrm>
                  <a:off x="2060" y="1494"/>
                  <a:ext cx="1169" cy="478"/>
                </a:xfrm>
                <a:prstGeom prst="rect">
                  <a:avLst/>
                </a:prstGeom>
                <a:solidFill>
                  <a:srgbClr val="FFFFFF"/>
                </a:solidFill>
                <a:ln w="9525">
                  <a:solidFill>
                    <a:srgbClr val="000000"/>
                  </a:solidFill>
                  <a:miter lim="800000"/>
                  <a:headEnd/>
                  <a:tailEnd/>
                </a:ln>
              </p:spPr>
              <p:txBody>
                <a:bodyPr anchor="ctr">
                  <a:prstTxWarp prst="textNoShape">
                    <a:avLst/>
                  </a:prstTxWarp>
                </a:bodyPr>
                <a:lstStyle/>
                <a:p>
                  <a:pPr algn="ctr"/>
                  <a:r>
                    <a:rPr lang="en-US" sz="900" dirty="0">
                      <a:latin typeface="Avenir Book" pitchFamily="-103" charset="0"/>
                      <a:ea typeface="Avenir Book" pitchFamily="-103" charset="0"/>
                      <a:cs typeface="Avenir Book" pitchFamily="-103" charset="0"/>
                    </a:rPr>
                    <a:t>CEO</a:t>
                  </a:r>
                </a:p>
              </p:txBody>
            </p:sp>
          </p:grpSp>
          <p:sp>
            <p:nvSpPr>
              <p:cNvPr id="43053" name="Rectangle 5" descr="Large grid"/>
              <p:cNvSpPr>
                <a:spLocks noChangeArrowheads="1"/>
              </p:cNvSpPr>
              <p:nvPr/>
            </p:nvSpPr>
            <p:spPr bwMode="auto">
              <a:xfrm>
                <a:off x="295906" y="5632307"/>
                <a:ext cx="972891" cy="679280"/>
              </a:xfrm>
              <a:prstGeom prst="rect">
                <a:avLst/>
              </a:prstGeom>
              <a:solidFill>
                <a:schemeClr val="bg1"/>
              </a:solidFill>
              <a:ln w="9525">
                <a:solidFill>
                  <a:srgbClr val="000000"/>
                </a:solidFill>
                <a:miter lim="800000"/>
                <a:headEnd/>
                <a:tailEnd/>
              </a:ln>
            </p:spPr>
            <p:txBody>
              <a:bodyPr anchor="ctr">
                <a:prstTxWarp prst="textNoShape">
                  <a:avLst/>
                </a:prstTxWarp>
              </a:bodyPr>
              <a:lstStyle/>
              <a:p>
                <a:pPr algn="ctr"/>
                <a:r>
                  <a:rPr lang="en-US" sz="900" dirty="0">
                    <a:latin typeface="Avenir Book" pitchFamily="-103" charset="0"/>
                    <a:ea typeface="Avenir Book" pitchFamily="-103" charset="0"/>
                    <a:cs typeface="Avenir Book" pitchFamily="-103" charset="0"/>
                  </a:rPr>
                  <a:t>PS</a:t>
                </a:r>
              </a:p>
            </p:txBody>
          </p:sp>
        </p:grpSp>
        <p:grpSp>
          <p:nvGrpSpPr>
            <p:cNvPr id="43035" name="Group 43"/>
            <p:cNvGrpSpPr>
              <a:grpSpLocks/>
            </p:cNvGrpSpPr>
            <p:nvPr/>
          </p:nvGrpSpPr>
          <p:grpSpPr bwMode="auto">
            <a:xfrm>
              <a:off x="889406" y="546653"/>
              <a:ext cx="1920746" cy="5894915"/>
              <a:chOff x="263023" y="2424156"/>
              <a:chExt cx="1334085" cy="4094408"/>
            </a:xfrm>
          </p:grpSpPr>
          <p:grpSp>
            <p:nvGrpSpPr>
              <p:cNvPr id="43045" name="Group 3"/>
              <p:cNvGrpSpPr>
                <a:grpSpLocks/>
              </p:cNvGrpSpPr>
              <p:nvPr/>
            </p:nvGrpSpPr>
            <p:grpSpPr bwMode="auto">
              <a:xfrm>
                <a:off x="263023" y="2424156"/>
                <a:ext cx="1334085" cy="4094408"/>
                <a:chOff x="2020" y="1304"/>
                <a:chExt cx="1603" cy="3369"/>
              </a:xfrm>
            </p:grpSpPr>
            <p:sp>
              <p:nvSpPr>
                <p:cNvPr id="51240" name="Rectangle 4"/>
                <p:cNvSpPr>
                  <a:spLocks noChangeArrowheads="1"/>
                </p:cNvSpPr>
                <p:nvPr/>
              </p:nvSpPr>
              <p:spPr bwMode="auto">
                <a:xfrm>
                  <a:off x="2020" y="1304"/>
                  <a:ext cx="1603" cy="3369"/>
                </a:xfrm>
                <a:prstGeom prst="rect">
                  <a:avLst/>
                </a:prstGeom>
                <a:solidFill>
                  <a:schemeClr val="bg1">
                    <a:lumMod val="75000"/>
                  </a:schemeClr>
                </a:solidFill>
                <a:ln w="9525">
                  <a:solidFill>
                    <a:srgbClr val="000000"/>
                  </a:solidFill>
                  <a:miter lim="800000"/>
                  <a:headEnd/>
                  <a:tailEnd/>
                </a:ln>
              </p:spPr>
              <p:txBody>
                <a:bodyPr/>
                <a:lstStyle/>
                <a:p>
                  <a:pPr>
                    <a:defRPr/>
                  </a:pPr>
                  <a:endParaRPr lang="en-US" sz="1200">
                    <a:latin typeface="Avenir Book" pitchFamily="-103" charset="0"/>
                    <a:ea typeface="Avenir Book" pitchFamily="-103" charset="0"/>
                    <a:cs typeface="Avenir Book" pitchFamily="-103" charset="0"/>
                  </a:endParaRPr>
                </a:p>
              </p:txBody>
            </p:sp>
            <p:sp>
              <p:nvSpPr>
                <p:cNvPr id="113" name="Rectangle 5" descr="Large grid"/>
                <p:cNvSpPr>
                  <a:spLocks noChangeArrowheads="1"/>
                </p:cNvSpPr>
                <p:nvPr/>
              </p:nvSpPr>
              <p:spPr bwMode="auto">
                <a:xfrm>
                  <a:off x="2215" y="3251"/>
                  <a:ext cx="1168" cy="559"/>
                </a:xfrm>
                <a:prstGeom prst="rect">
                  <a:avLst/>
                </a:prstGeom>
                <a:solidFill>
                  <a:schemeClr val="accent1">
                    <a:lumMod val="20000"/>
                    <a:lumOff val="80000"/>
                  </a:schemeClr>
                </a:solidFill>
                <a:ln w="9525">
                  <a:solidFill>
                    <a:srgbClr val="000000"/>
                  </a:solidFill>
                  <a:miter lim="800000"/>
                  <a:headEnd/>
                  <a:tailEnd/>
                </a:ln>
              </p:spPr>
              <p:txBody>
                <a:bodyPr anchor="ctr"/>
                <a:lstStyle/>
                <a:p>
                  <a:pPr algn="ctr">
                    <a:defRPr/>
                  </a:pPr>
                  <a:r>
                    <a:rPr lang="en-US" sz="900" dirty="0">
                      <a:latin typeface="Avenir Book"/>
                      <a:cs typeface="Avenir Book"/>
                    </a:rPr>
                    <a:t>Program Officer</a:t>
                  </a:r>
                </a:p>
              </p:txBody>
            </p:sp>
            <p:sp>
              <p:nvSpPr>
                <p:cNvPr id="43049" name="Rectangle 6"/>
                <p:cNvSpPr>
                  <a:spLocks noChangeArrowheads="1"/>
                </p:cNvSpPr>
                <p:nvPr/>
              </p:nvSpPr>
              <p:spPr bwMode="auto">
                <a:xfrm>
                  <a:off x="2214" y="2700"/>
                  <a:ext cx="1169" cy="447"/>
                </a:xfrm>
                <a:prstGeom prst="rect">
                  <a:avLst/>
                </a:prstGeom>
                <a:solidFill>
                  <a:srgbClr val="FFFFFF"/>
                </a:solidFill>
                <a:ln w="9525">
                  <a:solidFill>
                    <a:srgbClr val="000000"/>
                  </a:solidFill>
                  <a:miter lim="800000"/>
                  <a:headEnd/>
                  <a:tailEnd/>
                </a:ln>
              </p:spPr>
              <p:txBody>
                <a:bodyPr anchor="ctr">
                  <a:prstTxWarp prst="textNoShape">
                    <a:avLst/>
                  </a:prstTxWarp>
                </a:bodyPr>
                <a:lstStyle/>
                <a:p>
                  <a:pPr algn="ctr"/>
                  <a:r>
                    <a:rPr lang="en-US" sz="900" dirty="0">
                      <a:latin typeface="Avenir Book" pitchFamily="-103" charset="0"/>
                      <a:ea typeface="Avenir Book" pitchFamily="-103" charset="0"/>
                      <a:cs typeface="Avenir Book" pitchFamily="-103" charset="0"/>
                    </a:rPr>
                    <a:t>MM</a:t>
                  </a:r>
                </a:p>
              </p:txBody>
            </p:sp>
            <p:sp>
              <p:nvSpPr>
                <p:cNvPr id="43050" name="Rectangle 7"/>
                <p:cNvSpPr>
                  <a:spLocks noChangeArrowheads="1"/>
                </p:cNvSpPr>
                <p:nvPr/>
              </p:nvSpPr>
              <p:spPr bwMode="auto">
                <a:xfrm>
                  <a:off x="2214" y="2116"/>
                  <a:ext cx="1169" cy="426"/>
                </a:xfrm>
                <a:prstGeom prst="rect">
                  <a:avLst/>
                </a:prstGeom>
                <a:solidFill>
                  <a:srgbClr val="FFFFFF"/>
                </a:solidFill>
                <a:ln w="9525">
                  <a:solidFill>
                    <a:srgbClr val="000000"/>
                  </a:solidFill>
                  <a:miter lim="800000"/>
                  <a:headEnd/>
                  <a:tailEnd/>
                </a:ln>
              </p:spPr>
              <p:txBody>
                <a:bodyPr anchor="ctr">
                  <a:prstTxWarp prst="textNoShape">
                    <a:avLst/>
                  </a:prstTxWarp>
                </a:bodyPr>
                <a:lstStyle/>
                <a:p>
                  <a:pPr algn="ctr"/>
                  <a:r>
                    <a:rPr lang="en-US" sz="900" dirty="0">
                      <a:latin typeface="Avenir Book" pitchFamily="-103" charset="0"/>
                      <a:ea typeface="Avenir Book" pitchFamily="-103" charset="0"/>
                      <a:cs typeface="Avenir Book" pitchFamily="-103" charset="0"/>
                    </a:rPr>
                    <a:t>ET</a:t>
                  </a:r>
                </a:p>
              </p:txBody>
            </p:sp>
            <p:sp>
              <p:nvSpPr>
                <p:cNvPr id="43051" name="Rectangle 8"/>
                <p:cNvSpPr>
                  <a:spLocks noChangeArrowheads="1"/>
                </p:cNvSpPr>
                <p:nvPr/>
              </p:nvSpPr>
              <p:spPr bwMode="auto">
                <a:xfrm>
                  <a:off x="2214" y="1494"/>
                  <a:ext cx="1169" cy="478"/>
                </a:xfrm>
                <a:prstGeom prst="rect">
                  <a:avLst/>
                </a:prstGeom>
                <a:solidFill>
                  <a:srgbClr val="FFFFFF"/>
                </a:solidFill>
                <a:ln w="9525">
                  <a:solidFill>
                    <a:srgbClr val="000000"/>
                  </a:solidFill>
                  <a:miter lim="800000"/>
                  <a:headEnd/>
                  <a:tailEnd/>
                </a:ln>
              </p:spPr>
              <p:txBody>
                <a:bodyPr anchor="ctr">
                  <a:prstTxWarp prst="textNoShape">
                    <a:avLst/>
                  </a:prstTxWarp>
                </a:bodyPr>
                <a:lstStyle/>
                <a:p>
                  <a:pPr algn="ctr"/>
                  <a:r>
                    <a:rPr lang="en-US" sz="900" dirty="0">
                      <a:latin typeface="Avenir Book" pitchFamily="-103" charset="0"/>
                      <a:ea typeface="Avenir Book" pitchFamily="-103" charset="0"/>
                      <a:cs typeface="Avenir Book" pitchFamily="-103" charset="0"/>
                    </a:rPr>
                    <a:t>CEO</a:t>
                  </a:r>
                </a:p>
              </p:txBody>
            </p:sp>
          </p:grpSp>
          <p:sp>
            <p:nvSpPr>
              <p:cNvPr id="43046" name="Rectangle 5" descr="Large grid"/>
              <p:cNvSpPr>
                <a:spLocks noChangeArrowheads="1"/>
              </p:cNvSpPr>
              <p:nvPr/>
            </p:nvSpPr>
            <p:spPr bwMode="auto">
              <a:xfrm>
                <a:off x="424478" y="5632307"/>
                <a:ext cx="972892" cy="679280"/>
              </a:xfrm>
              <a:prstGeom prst="rect">
                <a:avLst/>
              </a:prstGeom>
              <a:solidFill>
                <a:schemeClr val="bg1"/>
              </a:solidFill>
              <a:ln w="9525">
                <a:solidFill>
                  <a:srgbClr val="000000"/>
                </a:solidFill>
                <a:miter lim="800000"/>
                <a:headEnd/>
                <a:tailEnd/>
              </a:ln>
            </p:spPr>
            <p:txBody>
              <a:bodyPr anchor="ctr">
                <a:prstTxWarp prst="textNoShape">
                  <a:avLst/>
                </a:prstTxWarp>
              </a:bodyPr>
              <a:lstStyle/>
              <a:p>
                <a:pPr algn="ctr"/>
                <a:r>
                  <a:rPr lang="en-US" sz="900" dirty="0">
                    <a:latin typeface="Avenir Book" pitchFamily="-103" charset="0"/>
                    <a:ea typeface="Avenir Book" pitchFamily="-103" charset="0"/>
                    <a:cs typeface="Avenir Book" pitchFamily="-103" charset="0"/>
                  </a:rPr>
                  <a:t>PS</a:t>
                </a:r>
              </a:p>
            </p:txBody>
          </p:sp>
        </p:grpSp>
        <p:grpSp>
          <p:nvGrpSpPr>
            <p:cNvPr id="43036" name="Group 51"/>
            <p:cNvGrpSpPr>
              <a:grpSpLocks/>
            </p:cNvGrpSpPr>
            <p:nvPr/>
          </p:nvGrpSpPr>
          <p:grpSpPr bwMode="auto">
            <a:xfrm>
              <a:off x="6244482" y="546653"/>
              <a:ext cx="1920746" cy="5894915"/>
              <a:chOff x="38313" y="2424156"/>
              <a:chExt cx="1334085" cy="4094408"/>
            </a:xfrm>
          </p:grpSpPr>
          <p:grpSp>
            <p:nvGrpSpPr>
              <p:cNvPr id="43038" name="Group 3"/>
              <p:cNvGrpSpPr>
                <a:grpSpLocks/>
              </p:cNvGrpSpPr>
              <p:nvPr/>
            </p:nvGrpSpPr>
            <p:grpSpPr bwMode="auto">
              <a:xfrm>
                <a:off x="38313" y="2424156"/>
                <a:ext cx="1334085" cy="4094408"/>
                <a:chOff x="1750" y="1304"/>
                <a:chExt cx="1603" cy="3369"/>
              </a:xfrm>
            </p:grpSpPr>
            <p:sp>
              <p:nvSpPr>
                <p:cNvPr id="51233" name="Rectangle 4"/>
                <p:cNvSpPr>
                  <a:spLocks noChangeArrowheads="1"/>
                </p:cNvSpPr>
                <p:nvPr/>
              </p:nvSpPr>
              <p:spPr bwMode="auto">
                <a:xfrm>
                  <a:off x="1750" y="1304"/>
                  <a:ext cx="1603" cy="3369"/>
                </a:xfrm>
                <a:prstGeom prst="rect">
                  <a:avLst/>
                </a:prstGeom>
                <a:solidFill>
                  <a:schemeClr val="bg1">
                    <a:lumMod val="75000"/>
                  </a:schemeClr>
                </a:solidFill>
                <a:ln w="9525">
                  <a:solidFill>
                    <a:srgbClr val="000000"/>
                  </a:solidFill>
                  <a:miter lim="800000"/>
                  <a:headEnd/>
                  <a:tailEnd/>
                </a:ln>
              </p:spPr>
              <p:txBody>
                <a:bodyPr/>
                <a:lstStyle/>
                <a:p>
                  <a:pPr>
                    <a:defRPr/>
                  </a:pPr>
                  <a:endParaRPr lang="en-US" sz="1200">
                    <a:latin typeface="Avenir Book" pitchFamily="-103" charset="0"/>
                    <a:ea typeface="Avenir Book" pitchFamily="-103" charset="0"/>
                    <a:cs typeface="Avenir Book" pitchFamily="-103" charset="0"/>
                  </a:endParaRPr>
                </a:p>
              </p:txBody>
            </p:sp>
            <p:sp>
              <p:nvSpPr>
                <p:cNvPr id="43041" name="Rectangle 5" descr="Large grid"/>
                <p:cNvSpPr>
                  <a:spLocks noChangeArrowheads="1"/>
                </p:cNvSpPr>
                <p:nvPr/>
              </p:nvSpPr>
              <p:spPr bwMode="auto">
                <a:xfrm>
                  <a:off x="1944" y="3251"/>
                  <a:ext cx="1169" cy="559"/>
                </a:xfrm>
                <a:prstGeom prst="rect">
                  <a:avLst/>
                </a:prstGeom>
                <a:solidFill>
                  <a:schemeClr val="bg1"/>
                </a:solidFill>
                <a:ln w="9525">
                  <a:solidFill>
                    <a:srgbClr val="000000"/>
                  </a:solidFill>
                  <a:miter lim="800000"/>
                  <a:headEnd/>
                  <a:tailEnd/>
                </a:ln>
              </p:spPr>
              <p:txBody>
                <a:bodyPr anchor="ctr">
                  <a:prstTxWarp prst="textNoShape">
                    <a:avLst/>
                  </a:prstTxWarp>
                </a:bodyPr>
                <a:lstStyle/>
                <a:p>
                  <a:pPr algn="ctr"/>
                  <a:r>
                    <a:rPr lang="en-US" sz="900" dirty="0">
                      <a:latin typeface="Avenir Book" pitchFamily="-103" charset="0"/>
                      <a:ea typeface="Avenir Book" pitchFamily="-103" charset="0"/>
                      <a:cs typeface="Avenir Book" pitchFamily="-103" charset="0"/>
                    </a:rPr>
                    <a:t>PO</a:t>
                  </a:r>
                </a:p>
              </p:txBody>
            </p:sp>
            <p:sp>
              <p:nvSpPr>
                <p:cNvPr id="43042" name="Rectangle 6"/>
                <p:cNvSpPr>
                  <a:spLocks noChangeArrowheads="1"/>
                </p:cNvSpPr>
                <p:nvPr/>
              </p:nvSpPr>
              <p:spPr bwMode="auto">
                <a:xfrm>
                  <a:off x="1944" y="2700"/>
                  <a:ext cx="1169" cy="447"/>
                </a:xfrm>
                <a:prstGeom prst="rect">
                  <a:avLst/>
                </a:prstGeom>
                <a:solidFill>
                  <a:srgbClr val="FFFFFF"/>
                </a:solidFill>
                <a:ln w="9525">
                  <a:solidFill>
                    <a:srgbClr val="000000"/>
                  </a:solidFill>
                  <a:miter lim="800000"/>
                  <a:headEnd/>
                  <a:tailEnd/>
                </a:ln>
              </p:spPr>
              <p:txBody>
                <a:bodyPr anchor="ctr">
                  <a:prstTxWarp prst="textNoShape">
                    <a:avLst/>
                  </a:prstTxWarp>
                </a:bodyPr>
                <a:lstStyle/>
                <a:p>
                  <a:pPr algn="ctr"/>
                  <a:r>
                    <a:rPr lang="en-US" sz="900" dirty="0">
                      <a:latin typeface="Avenir Book" pitchFamily="-103" charset="0"/>
                      <a:ea typeface="Avenir Book" pitchFamily="-103" charset="0"/>
                      <a:cs typeface="Avenir Book" pitchFamily="-103" charset="0"/>
                    </a:rPr>
                    <a:t>MM</a:t>
                  </a:r>
                </a:p>
              </p:txBody>
            </p:sp>
            <p:sp>
              <p:nvSpPr>
                <p:cNvPr id="108" name="Rectangle 7"/>
                <p:cNvSpPr>
                  <a:spLocks noChangeArrowheads="1"/>
                </p:cNvSpPr>
                <p:nvPr/>
              </p:nvSpPr>
              <p:spPr bwMode="auto">
                <a:xfrm>
                  <a:off x="1944" y="2117"/>
                  <a:ext cx="1168" cy="426"/>
                </a:xfrm>
                <a:prstGeom prst="rect">
                  <a:avLst/>
                </a:prstGeom>
                <a:solidFill>
                  <a:schemeClr val="accent1">
                    <a:lumMod val="20000"/>
                    <a:lumOff val="80000"/>
                  </a:schemeClr>
                </a:solidFill>
                <a:ln w="9525">
                  <a:solidFill>
                    <a:srgbClr val="000000"/>
                  </a:solidFill>
                  <a:miter lim="800000"/>
                  <a:headEnd/>
                  <a:tailEnd/>
                </a:ln>
              </p:spPr>
              <p:txBody>
                <a:bodyPr anchor="ctr"/>
                <a:lstStyle/>
                <a:p>
                  <a:pPr algn="ctr">
                    <a:defRPr/>
                  </a:pPr>
                  <a:r>
                    <a:rPr lang="en-US" sz="900" dirty="0">
                      <a:latin typeface="Avenir Book"/>
                      <a:cs typeface="Avenir Book"/>
                    </a:rPr>
                    <a:t>Exec. team</a:t>
                  </a:r>
                </a:p>
              </p:txBody>
            </p:sp>
            <p:sp>
              <p:nvSpPr>
                <p:cNvPr id="43044" name="Rectangle 8"/>
                <p:cNvSpPr>
                  <a:spLocks noChangeArrowheads="1"/>
                </p:cNvSpPr>
                <p:nvPr/>
              </p:nvSpPr>
              <p:spPr bwMode="auto">
                <a:xfrm>
                  <a:off x="1944" y="1494"/>
                  <a:ext cx="1169" cy="478"/>
                </a:xfrm>
                <a:prstGeom prst="rect">
                  <a:avLst/>
                </a:prstGeom>
                <a:solidFill>
                  <a:srgbClr val="FFFFFF"/>
                </a:solidFill>
                <a:ln w="9525">
                  <a:solidFill>
                    <a:srgbClr val="000000"/>
                  </a:solidFill>
                  <a:miter lim="800000"/>
                  <a:headEnd/>
                  <a:tailEnd/>
                </a:ln>
              </p:spPr>
              <p:txBody>
                <a:bodyPr anchor="ctr">
                  <a:prstTxWarp prst="textNoShape">
                    <a:avLst/>
                  </a:prstTxWarp>
                </a:bodyPr>
                <a:lstStyle/>
                <a:p>
                  <a:pPr algn="ctr"/>
                  <a:r>
                    <a:rPr lang="en-US" sz="900" dirty="0">
                      <a:latin typeface="Avenir Book" pitchFamily="-103" charset="0"/>
                      <a:ea typeface="Avenir Book" pitchFamily="-103" charset="0"/>
                      <a:cs typeface="Avenir Book" pitchFamily="-103" charset="0"/>
                    </a:rPr>
                    <a:t>CEO</a:t>
                  </a:r>
                </a:p>
              </p:txBody>
            </p:sp>
          </p:grpSp>
          <p:sp>
            <p:nvSpPr>
              <p:cNvPr id="43039" name="Rectangle 5" descr="Large grid"/>
              <p:cNvSpPr>
                <a:spLocks noChangeArrowheads="1"/>
              </p:cNvSpPr>
              <p:nvPr/>
            </p:nvSpPr>
            <p:spPr bwMode="auto">
              <a:xfrm>
                <a:off x="199484" y="5632307"/>
                <a:ext cx="972892" cy="679280"/>
              </a:xfrm>
              <a:prstGeom prst="rect">
                <a:avLst/>
              </a:prstGeom>
              <a:solidFill>
                <a:schemeClr val="bg1"/>
              </a:solidFill>
              <a:ln w="9525">
                <a:solidFill>
                  <a:srgbClr val="000000"/>
                </a:solidFill>
                <a:miter lim="800000"/>
                <a:headEnd/>
                <a:tailEnd/>
              </a:ln>
            </p:spPr>
            <p:txBody>
              <a:bodyPr anchor="ctr">
                <a:prstTxWarp prst="textNoShape">
                  <a:avLst/>
                </a:prstTxWarp>
              </a:bodyPr>
              <a:lstStyle/>
              <a:p>
                <a:pPr algn="ctr"/>
                <a:r>
                  <a:rPr lang="en-US" sz="900" dirty="0">
                    <a:latin typeface="Avenir Book" pitchFamily="-103" charset="0"/>
                    <a:ea typeface="Avenir Book" pitchFamily="-103" charset="0"/>
                    <a:cs typeface="Avenir Book" pitchFamily="-103" charset="0"/>
                  </a:rPr>
                  <a:t>PS</a:t>
                </a:r>
              </a:p>
            </p:txBody>
          </p:sp>
        </p:grpSp>
        <p:cxnSp>
          <p:nvCxnSpPr>
            <p:cNvPr id="43037" name="AutoShape 21"/>
            <p:cNvCxnSpPr>
              <a:cxnSpLocks noChangeShapeType="1"/>
            </p:cNvCxnSpPr>
            <p:nvPr/>
          </p:nvCxnSpPr>
          <p:spPr bwMode="auto">
            <a:xfrm flipV="1">
              <a:off x="5598705" y="2452415"/>
              <a:ext cx="536370" cy="639668"/>
            </a:xfrm>
            <a:prstGeom prst="straightConnector1">
              <a:avLst/>
            </a:prstGeom>
            <a:noFill/>
            <a:ln w="9525">
              <a:solidFill>
                <a:srgbClr val="000000"/>
              </a:solidFill>
              <a:round/>
              <a:headEnd/>
              <a:tailEnd type="triangle" w="med" len="med"/>
            </a:ln>
          </p:spPr>
        </p:cxnSp>
      </p:grpSp>
      <p:sp>
        <p:nvSpPr>
          <p:cNvPr id="124" name="Rectangle 123"/>
          <p:cNvSpPr/>
          <p:nvPr/>
        </p:nvSpPr>
        <p:spPr>
          <a:xfrm>
            <a:off x="5026025" y="2006600"/>
            <a:ext cx="3830638" cy="4181475"/>
          </a:xfrm>
          <a:prstGeom prst="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028" name="TextBox 124"/>
          <p:cNvSpPr txBox="1">
            <a:spLocks noChangeArrowheads="1"/>
          </p:cNvSpPr>
          <p:nvPr/>
        </p:nvSpPr>
        <p:spPr bwMode="auto">
          <a:xfrm>
            <a:off x="4949825" y="2795588"/>
            <a:ext cx="1344613" cy="254000"/>
          </a:xfrm>
          <a:prstGeom prst="rect">
            <a:avLst/>
          </a:prstGeom>
          <a:noFill/>
          <a:ln w="9525">
            <a:noFill/>
            <a:miter lim="800000"/>
            <a:headEnd/>
            <a:tailEnd/>
          </a:ln>
        </p:spPr>
        <p:txBody>
          <a:bodyPr>
            <a:prstTxWarp prst="textNoShape">
              <a:avLst/>
            </a:prstTxWarp>
            <a:spAutoFit/>
          </a:bodyPr>
          <a:lstStyle/>
          <a:p>
            <a:pPr algn="ctr"/>
            <a:r>
              <a:rPr lang="en-US" sz="1000">
                <a:latin typeface="Avenir Book" pitchFamily="-103" charset="0"/>
                <a:ea typeface="Avenir Book" pitchFamily="-103" charset="0"/>
                <a:cs typeface="Avenir Book" pitchFamily="-103" charset="0"/>
              </a:rPr>
              <a:t>Foundation #1</a:t>
            </a:r>
          </a:p>
        </p:txBody>
      </p:sp>
      <p:sp>
        <p:nvSpPr>
          <p:cNvPr id="126" name="TextBox 125"/>
          <p:cNvSpPr txBox="1"/>
          <p:nvPr/>
        </p:nvSpPr>
        <p:spPr>
          <a:xfrm>
            <a:off x="6467475" y="2795588"/>
            <a:ext cx="906463" cy="254000"/>
          </a:xfrm>
          <a:prstGeom prst="rect">
            <a:avLst/>
          </a:prstGeom>
          <a:noFill/>
        </p:spPr>
        <p:txBody>
          <a:bodyPr>
            <a:spAutoFit/>
          </a:bodyPr>
          <a:lstStyle/>
          <a:p>
            <a:pPr algn="ctr">
              <a:defRPr/>
            </a:pPr>
            <a:r>
              <a:rPr lang="en-US" sz="1050" dirty="0">
                <a:latin typeface="Avenir Book"/>
                <a:cs typeface="Avenir Book"/>
              </a:rPr>
              <a:t>#2</a:t>
            </a:r>
          </a:p>
        </p:txBody>
      </p:sp>
      <p:sp>
        <p:nvSpPr>
          <p:cNvPr id="127" name="TextBox 126"/>
          <p:cNvSpPr txBox="1"/>
          <p:nvPr/>
        </p:nvSpPr>
        <p:spPr>
          <a:xfrm>
            <a:off x="7770813" y="2795588"/>
            <a:ext cx="906462" cy="254000"/>
          </a:xfrm>
          <a:prstGeom prst="rect">
            <a:avLst/>
          </a:prstGeom>
          <a:noFill/>
        </p:spPr>
        <p:txBody>
          <a:bodyPr>
            <a:spAutoFit/>
          </a:bodyPr>
          <a:lstStyle/>
          <a:p>
            <a:pPr algn="ctr">
              <a:defRPr/>
            </a:pPr>
            <a:r>
              <a:rPr lang="en-US" sz="1050" dirty="0">
                <a:latin typeface="Avenir Book"/>
                <a:cs typeface="Avenir Book"/>
              </a:rPr>
              <a:t>#3</a:t>
            </a:r>
          </a:p>
        </p:txBody>
      </p:sp>
      <p:sp>
        <p:nvSpPr>
          <p:cNvPr id="43031" name="TextBox 127"/>
          <p:cNvSpPr txBox="1">
            <a:spLocks noChangeArrowheads="1"/>
          </p:cNvSpPr>
          <p:nvPr/>
        </p:nvSpPr>
        <p:spPr bwMode="auto">
          <a:xfrm>
            <a:off x="5049838" y="2028825"/>
            <a:ext cx="3762375" cy="585788"/>
          </a:xfrm>
          <a:prstGeom prst="rect">
            <a:avLst/>
          </a:prstGeom>
          <a:noFill/>
          <a:ln w="9525">
            <a:noFill/>
            <a:miter lim="800000"/>
            <a:headEnd/>
            <a:tailEnd/>
          </a:ln>
        </p:spPr>
        <p:txBody>
          <a:bodyPr>
            <a:prstTxWarp prst="textNoShape">
              <a:avLst/>
            </a:prstTxWarp>
            <a:spAutoFit/>
          </a:bodyPr>
          <a:lstStyle/>
          <a:p>
            <a:pPr marL="342900" indent="-342900">
              <a:buFont typeface="Calibri" pitchFamily="-103" charset="0"/>
              <a:buAutoNum type="alphaUcPeriod" startAt="3"/>
            </a:pPr>
            <a:r>
              <a:rPr lang="en-US" sz="1600">
                <a:latin typeface="Avenir Book" pitchFamily="-103" charset="0"/>
                <a:ea typeface="Avenir Book" pitchFamily="-103" charset="0"/>
                <a:cs typeface="Avenir Book" pitchFamily="-103" charset="0"/>
              </a:rPr>
              <a:t>Moving up across multiple foundations</a:t>
            </a:r>
          </a:p>
        </p:txBody>
      </p:sp>
      <p:sp>
        <p:nvSpPr>
          <p:cNvPr id="79" name="TextBox 78"/>
          <p:cNvSpPr txBox="1"/>
          <p:nvPr/>
        </p:nvSpPr>
        <p:spPr>
          <a:xfrm>
            <a:off x="193675" y="6488113"/>
            <a:ext cx="2994025" cy="261937"/>
          </a:xfrm>
          <a:prstGeom prst="rect">
            <a:avLst/>
          </a:prstGeom>
          <a:noFill/>
        </p:spPr>
        <p:txBody>
          <a:bodyPr>
            <a:spAutoFit/>
          </a:bodyPr>
          <a:lstStyle/>
          <a:p>
            <a:pPr>
              <a:defRPr/>
            </a:pPr>
            <a:r>
              <a:rPr lang="en-US" sz="1050" i="1" dirty="0">
                <a:latin typeface="Avenir Book"/>
                <a:cs typeface="Avenir Book"/>
              </a:rPr>
              <a:t>Note: Diagrams are illustrative.</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txBox="1">
            <a:spLocks/>
          </p:cNvSpPr>
          <p:nvPr/>
        </p:nvSpPr>
        <p:spPr bwMode="auto">
          <a:xfrm>
            <a:off x="304800" y="279400"/>
            <a:ext cx="5562600" cy="585788"/>
          </a:xfrm>
          <a:prstGeom prst="rect">
            <a:avLst/>
          </a:prstGeom>
          <a:noFill/>
          <a:ln w="9525">
            <a:noFill/>
            <a:miter lim="800000"/>
            <a:headEnd/>
            <a:tailEnd/>
          </a:ln>
        </p:spPr>
        <p:txBody>
          <a:bodyPr anchor="ctr">
            <a:prstTxWarp prst="textNoShape">
              <a:avLst/>
            </a:prstTxWarp>
          </a:bodyPr>
          <a:lstStyle/>
          <a:p>
            <a:pPr eaLnBrk="1" hangingPunct="1">
              <a:lnSpc>
                <a:spcPct val="140000"/>
              </a:lnSpc>
            </a:pPr>
            <a:r>
              <a:rPr lang="en-US" b="1">
                <a:solidFill>
                  <a:srgbClr val="0070C0"/>
                </a:solidFill>
                <a:latin typeface="Corbel" pitchFamily="-103" charset="0"/>
              </a:rPr>
              <a:t>WHAT WE DO</a:t>
            </a:r>
            <a:endParaRPr lang="en-US">
              <a:solidFill>
                <a:srgbClr val="0070C0"/>
              </a:solidFill>
              <a:latin typeface="Corbel" pitchFamily="-103" charset="0"/>
            </a:endParaRPr>
          </a:p>
        </p:txBody>
      </p:sp>
      <p:sp>
        <p:nvSpPr>
          <p:cNvPr id="6" name="Rectangle 5"/>
          <p:cNvSpPr/>
          <p:nvPr/>
        </p:nvSpPr>
        <p:spPr>
          <a:xfrm>
            <a:off x="0" y="0"/>
            <a:ext cx="9144000" cy="895350"/>
          </a:xfrm>
          <a:prstGeom prst="rect">
            <a:avLst/>
          </a:prstGeom>
          <a:solidFill>
            <a:srgbClr val="00A0CF"/>
          </a:solidFill>
          <a:ln>
            <a:solidFill>
              <a:srgbClr val="32B2D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45059" name="TextBox 5"/>
          <p:cNvSpPr txBox="1">
            <a:spLocks noChangeArrowheads="1"/>
          </p:cNvSpPr>
          <p:nvPr/>
        </p:nvSpPr>
        <p:spPr bwMode="auto">
          <a:xfrm>
            <a:off x="622300" y="61913"/>
            <a:ext cx="8659813" cy="584200"/>
          </a:xfrm>
          <a:prstGeom prst="rect">
            <a:avLst/>
          </a:prstGeom>
          <a:noFill/>
          <a:ln w="9525">
            <a:noFill/>
            <a:miter lim="800000"/>
            <a:headEnd/>
            <a:tailEnd/>
          </a:ln>
        </p:spPr>
        <p:txBody>
          <a:bodyPr>
            <a:prstTxWarp prst="textNoShape">
              <a:avLst/>
            </a:prstTxWarp>
            <a:spAutoFit/>
          </a:bodyPr>
          <a:lstStyle/>
          <a:p>
            <a:pPr eaLnBrk="1" hangingPunct="1"/>
            <a:r>
              <a:rPr lang="en-US" sz="3200">
                <a:solidFill>
                  <a:schemeClr val="bg1"/>
                </a:solidFill>
                <a:latin typeface="Corbel" pitchFamily="-103" charset="0"/>
              </a:rPr>
              <a:t> </a:t>
            </a:r>
          </a:p>
        </p:txBody>
      </p:sp>
      <p:sp>
        <p:nvSpPr>
          <p:cNvPr id="9" name="Right Arrow 8"/>
          <p:cNvSpPr/>
          <p:nvPr/>
        </p:nvSpPr>
        <p:spPr>
          <a:xfrm>
            <a:off x="0" y="107950"/>
            <a:ext cx="611188" cy="700088"/>
          </a:xfrm>
          <a:prstGeom prst="rightArrow">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45061" name="Rectangle 14"/>
          <p:cNvSpPr>
            <a:spLocks noGrp="1" noChangeArrowheads="1"/>
          </p:cNvSpPr>
          <p:nvPr>
            <p:ph type="title"/>
          </p:nvPr>
        </p:nvSpPr>
        <p:spPr bwMode="auto">
          <a:xfrm>
            <a:off x="0" y="60325"/>
            <a:ext cx="9144000" cy="1143000"/>
          </a:xfrm>
          <a:noFill/>
          <a:ln>
            <a:miter lim="800000"/>
            <a:headEnd/>
            <a:tailEnd/>
          </a:ln>
        </p:spPr>
        <p:txBody>
          <a:bodyPr vert="horz" wrap="square" lIns="91440" tIns="45720" rIns="91440" bIns="45720" numCol="1" anchor="t" anchorCtr="0" compatLnSpc="1">
            <a:prstTxWarp prst="textNoShape">
              <a:avLst/>
            </a:prstTxWarp>
          </a:bodyPr>
          <a:lstStyle/>
          <a:p>
            <a:pPr marL="566738" algn="l" eaLnBrk="1" hangingPunct="1"/>
            <a:r>
              <a:rPr lang="en-US" sz="4000" dirty="0">
                <a:solidFill>
                  <a:schemeClr val="tx2"/>
                </a:solidFill>
                <a:latin typeface="Avenir Book" pitchFamily="-103" charset="0"/>
                <a:ea typeface="Avenir Book" pitchFamily="-103" charset="0"/>
                <a:cs typeface="Avenir Book" pitchFamily="-103" charset="0"/>
              </a:rPr>
              <a:t>1. Career pathways: </a:t>
            </a:r>
            <a:r>
              <a:rPr lang="en-US" sz="4000" dirty="0">
                <a:solidFill>
                  <a:srgbClr val="FFCC66"/>
                </a:solidFill>
                <a:latin typeface="Avenir Book" pitchFamily="-103" charset="0"/>
                <a:ea typeface="Avenir Book" pitchFamily="-103" charset="0"/>
                <a:cs typeface="Avenir Book" pitchFamily="-103" charset="0"/>
              </a:rPr>
              <a:t>Sector mobility</a:t>
            </a:r>
          </a:p>
        </p:txBody>
      </p:sp>
      <p:sp>
        <p:nvSpPr>
          <p:cNvPr id="45062" name="Slide Number Placeholder 1"/>
          <p:cNvSpPr>
            <a:spLocks noGrp="1"/>
          </p:cNvSpPr>
          <p:nvPr>
            <p:ph type="sldNum" sz="quarter" idx="12"/>
          </p:nvPr>
        </p:nvSpPr>
        <p:spPr bwMode="auto">
          <a:xfrm>
            <a:off x="8205788" y="6356350"/>
            <a:ext cx="481012" cy="366713"/>
          </a:xfrm>
          <a:noFill/>
          <a:ln>
            <a:miter lim="800000"/>
            <a:headEnd/>
            <a:tailEnd/>
          </a:ln>
        </p:spPr>
        <p:txBody>
          <a:bodyPr/>
          <a:lstStyle/>
          <a:p>
            <a:fld id="{36A4E57A-0454-5B42-8A53-99D302727239}" type="slidenum">
              <a:rPr lang="en-US"/>
              <a:pPr/>
              <a:t>17</a:t>
            </a:fld>
            <a:endParaRPr lang="en-US"/>
          </a:p>
        </p:txBody>
      </p:sp>
      <p:sp>
        <p:nvSpPr>
          <p:cNvPr id="45063" name="Rectangle 9"/>
          <p:cNvSpPr>
            <a:spLocks noChangeArrowheads="1"/>
          </p:cNvSpPr>
          <p:nvPr/>
        </p:nvSpPr>
        <p:spPr bwMode="auto">
          <a:xfrm>
            <a:off x="419100" y="1076542"/>
            <a:ext cx="8277225" cy="2677656"/>
          </a:xfrm>
          <a:prstGeom prst="rect">
            <a:avLst/>
          </a:prstGeom>
          <a:noFill/>
          <a:ln w="9525">
            <a:noFill/>
            <a:miter lim="800000"/>
            <a:headEnd/>
            <a:tailEnd/>
          </a:ln>
        </p:spPr>
        <p:txBody>
          <a:bodyPr>
            <a:prstTxWarp prst="textNoShape">
              <a:avLst/>
            </a:prstTxWarp>
            <a:spAutoFit/>
          </a:bodyPr>
          <a:lstStyle/>
          <a:p>
            <a:pPr eaLnBrk="1" hangingPunct="1">
              <a:spcAft>
                <a:spcPts val="1200"/>
              </a:spcAft>
            </a:pPr>
            <a:r>
              <a:rPr lang="en-US" sz="2800" dirty="0" smtClean="0">
                <a:solidFill>
                  <a:srgbClr val="595959"/>
                </a:solidFill>
                <a:latin typeface="Avenir Book" pitchFamily="-103" charset="0"/>
              </a:rPr>
              <a:t>Interviewees see </a:t>
            </a:r>
            <a:r>
              <a:rPr lang="en-US" sz="2800" dirty="0" smtClean="0">
                <a:solidFill>
                  <a:srgbClr val="00A0CF"/>
                </a:solidFill>
                <a:latin typeface="Avenir Book" pitchFamily="-103" charset="0"/>
              </a:rPr>
              <a:t>few </a:t>
            </a:r>
            <a:r>
              <a:rPr lang="en-US" sz="2800" dirty="0">
                <a:solidFill>
                  <a:srgbClr val="00A0CF"/>
                </a:solidFill>
                <a:latin typeface="Avenir Book" pitchFamily="-103" charset="0"/>
              </a:rPr>
              <a:t>chances to rise to </a:t>
            </a:r>
            <a:r>
              <a:rPr lang="en-US" sz="2800" dirty="0" smtClean="0">
                <a:solidFill>
                  <a:srgbClr val="00A0CF"/>
                </a:solidFill>
                <a:latin typeface="Avenir Book" pitchFamily="-103" charset="0"/>
              </a:rPr>
              <a:t>leadership</a:t>
            </a:r>
          </a:p>
          <a:p>
            <a:pPr marL="800100" lvl="1" indent="-342900" eaLnBrk="1" hangingPunct="1">
              <a:spcAft>
                <a:spcPts val="1200"/>
              </a:spcAft>
              <a:buFont typeface="Arial"/>
              <a:buChar char="•"/>
            </a:pPr>
            <a:r>
              <a:rPr lang="en-US" sz="2400" dirty="0" smtClean="0">
                <a:solidFill>
                  <a:srgbClr val="595959"/>
                </a:solidFill>
                <a:latin typeface="Avenir Book" pitchFamily="-103" charset="0"/>
              </a:rPr>
              <a:t>Advancement </a:t>
            </a:r>
            <a:r>
              <a:rPr lang="en-US" sz="2400" dirty="0">
                <a:solidFill>
                  <a:srgbClr val="595959"/>
                </a:solidFill>
                <a:latin typeface="Avenir Book" pitchFamily="-103" charset="0"/>
              </a:rPr>
              <a:t>to senior ranks seen as difficult, </a:t>
            </a:r>
            <a:r>
              <a:rPr lang="en-US" sz="2400" dirty="0" smtClean="0">
                <a:solidFill>
                  <a:srgbClr val="595959"/>
                </a:solidFill>
                <a:latin typeface="Avenir Book" pitchFamily="-103" charset="0"/>
              </a:rPr>
              <a:t>unlikely</a:t>
            </a:r>
          </a:p>
          <a:p>
            <a:pPr marL="800100" lvl="1" indent="-342900" eaLnBrk="1" hangingPunct="1">
              <a:spcAft>
                <a:spcPts val="1200"/>
              </a:spcAft>
              <a:buFont typeface="Arial"/>
              <a:buChar char="•"/>
            </a:pPr>
            <a:r>
              <a:rPr lang="en-US" sz="2400" dirty="0" smtClean="0">
                <a:solidFill>
                  <a:srgbClr val="595959"/>
                </a:solidFill>
                <a:latin typeface="Avenir Book" pitchFamily="-103" charset="0"/>
              </a:rPr>
              <a:t>Most </a:t>
            </a:r>
            <a:r>
              <a:rPr lang="en-US" sz="2400" dirty="0">
                <a:solidFill>
                  <a:srgbClr val="595959"/>
                </a:solidFill>
                <a:latin typeface="Avenir Book" pitchFamily="-103" charset="0"/>
              </a:rPr>
              <a:t>junior and mid-level staff saw no further room for advancement internally, even if promoted </a:t>
            </a:r>
            <a:r>
              <a:rPr lang="en-US" sz="2400" dirty="0" smtClean="0">
                <a:solidFill>
                  <a:srgbClr val="595959"/>
                </a:solidFill>
                <a:latin typeface="Avenir Book" pitchFamily="-103" charset="0"/>
              </a:rPr>
              <a:t>previously</a:t>
            </a:r>
            <a:endParaRPr lang="en-US" sz="2400" dirty="0">
              <a:solidFill>
                <a:srgbClr val="595959"/>
              </a:solidFill>
              <a:latin typeface="Avenir Book" pitchFamily="-103" charset="0"/>
            </a:endParaRPr>
          </a:p>
        </p:txBody>
      </p:sp>
      <p:sp>
        <p:nvSpPr>
          <p:cNvPr id="45065" name="Rectangle 9"/>
          <p:cNvSpPr>
            <a:spLocks noChangeArrowheads="1"/>
          </p:cNvSpPr>
          <p:nvPr/>
        </p:nvSpPr>
        <p:spPr bwMode="auto">
          <a:xfrm>
            <a:off x="419100" y="3772977"/>
            <a:ext cx="5050343" cy="2215991"/>
          </a:xfrm>
          <a:prstGeom prst="rect">
            <a:avLst/>
          </a:prstGeom>
          <a:noFill/>
          <a:ln w="9525">
            <a:noFill/>
            <a:miter lim="800000"/>
            <a:headEnd/>
            <a:tailEnd/>
          </a:ln>
        </p:spPr>
        <p:txBody>
          <a:bodyPr wrap="square">
            <a:prstTxWarp prst="textNoShape">
              <a:avLst/>
            </a:prstTxWarp>
            <a:spAutoFit/>
          </a:bodyPr>
          <a:lstStyle/>
          <a:p>
            <a:pPr eaLnBrk="1" hangingPunct="1">
              <a:spcAft>
                <a:spcPts val="1200"/>
              </a:spcAft>
            </a:pPr>
            <a:r>
              <a:rPr lang="en-US" sz="2800" dirty="0">
                <a:solidFill>
                  <a:srgbClr val="595959"/>
                </a:solidFill>
                <a:latin typeface="Avenir Book" pitchFamily="-103" charset="0"/>
              </a:rPr>
              <a:t>But</a:t>
            </a:r>
            <a:r>
              <a:rPr lang="en-US" sz="2800" dirty="0" smtClean="0">
                <a:solidFill>
                  <a:srgbClr val="595959"/>
                </a:solidFill>
                <a:latin typeface="Avenir Book" pitchFamily="-103" charset="0"/>
              </a:rPr>
              <a:t> leaders’ experiences </a:t>
            </a:r>
            <a:r>
              <a:rPr lang="en-US" sz="2800" dirty="0">
                <a:solidFill>
                  <a:srgbClr val="595959"/>
                </a:solidFill>
                <a:latin typeface="Avenir Book" pitchFamily="-103" charset="0"/>
              </a:rPr>
              <a:t>suggest </a:t>
            </a:r>
            <a:r>
              <a:rPr lang="en-US" sz="2800" dirty="0">
                <a:solidFill>
                  <a:srgbClr val="00A0CF"/>
                </a:solidFill>
                <a:latin typeface="Avenir Book" pitchFamily="-103" charset="0"/>
              </a:rPr>
              <a:t>such paths </a:t>
            </a:r>
            <a:r>
              <a:rPr lang="en-US" sz="2800" dirty="0" smtClean="0">
                <a:solidFill>
                  <a:srgbClr val="00A0CF"/>
                </a:solidFill>
                <a:latin typeface="Avenir Book" pitchFamily="-103" charset="0"/>
              </a:rPr>
              <a:t>exist</a:t>
            </a:r>
          </a:p>
          <a:p>
            <a:pPr marL="800100" lvl="1" indent="-342900" eaLnBrk="1" hangingPunct="1">
              <a:spcAft>
                <a:spcPts val="1200"/>
              </a:spcAft>
              <a:buFont typeface="Arial"/>
              <a:buChar char="•"/>
            </a:pPr>
            <a:r>
              <a:rPr lang="en-US" sz="2400" dirty="0" smtClean="0">
                <a:solidFill>
                  <a:srgbClr val="595959"/>
                </a:solidFill>
                <a:latin typeface="Avenir Book" pitchFamily="-103" charset="0"/>
              </a:rPr>
              <a:t>Vast </a:t>
            </a:r>
            <a:r>
              <a:rPr lang="en-US" sz="2400" dirty="0">
                <a:solidFill>
                  <a:srgbClr val="595959"/>
                </a:solidFill>
                <a:latin typeface="Avenir Book" pitchFamily="-103" charset="0"/>
              </a:rPr>
              <a:t>majority of CEOs and Executives interviewed entered sector as junior </a:t>
            </a:r>
            <a:r>
              <a:rPr lang="en-US" sz="2400" dirty="0" smtClean="0">
                <a:solidFill>
                  <a:srgbClr val="595959"/>
                </a:solidFill>
                <a:latin typeface="Avenir Book" pitchFamily="-103" charset="0"/>
              </a:rPr>
              <a:t>staff</a:t>
            </a:r>
            <a:endParaRPr lang="en-US" sz="2400" dirty="0">
              <a:solidFill>
                <a:srgbClr val="595959"/>
              </a:solidFill>
              <a:latin typeface="Avenir Book" pitchFamily="-103" charset="0"/>
            </a:endParaRPr>
          </a:p>
        </p:txBody>
      </p:sp>
      <p:sp>
        <p:nvSpPr>
          <p:cNvPr id="13" name="Rectangular Callout 12"/>
          <p:cNvSpPr/>
          <p:nvPr/>
        </p:nvSpPr>
        <p:spPr>
          <a:xfrm>
            <a:off x="5773533" y="3511766"/>
            <a:ext cx="3071311" cy="2657248"/>
          </a:xfrm>
          <a:prstGeom prst="wedgeRectCallout">
            <a:avLst>
              <a:gd name="adj1" fmla="val -44960"/>
              <a:gd name="adj2" fmla="val 65628"/>
            </a:avLst>
          </a:prstGeom>
          <a:solidFill>
            <a:srgbClr val="00A0CF"/>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900" dirty="0" smtClean="0">
                <a:solidFill>
                  <a:srgbClr val="FFFFFF"/>
                </a:solidFill>
                <a:latin typeface="Avenir Book" pitchFamily="-103" charset="0"/>
                <a:ea typeface="Avenir Book" pitchFamily="-103" charset="0"/>
                <a:cs typeface="Avenir Book" pitchFamily="-103" charset="0"/>
              </a:rPr>
              <a:t>“No one leaves. [And] for people who come in as junior professionals, even if your skills develop, folks have frozen in their minds how you came into the organization, not who you’ve become.” </a:t>
            </a:r>
            <a:endParaRPr lang="en-US" sz="1900" dirty="0">
              <a:solidFill>
                <a:srgbClr val="FFFFFF"/>
              </a:solidFill>
              <a:latin typeface="Avenir Book" pitchFamily="-103" charset="0"/>
              <a:ea typeface="Avenir Book" pitchFamily="-103" charset="0"/>
              <a:cs typeface="Avenir Book" pitchFamily="-103"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txBox="1">
            <a:spLocks/>
          </p:cNvSpPr>
          <p:nvPr/>
        </p:nvSpPr>
        <p:spPr bwMode="auto">
          <a:xfrm>
            <a:off x="304800" y="279400"/>
            <a:ext cx="5562600" cy="585788"/>
          </a:xfrm>
          <a:prstGeom prst="rect">
            <a:avLst/>
          </a:prstGeom>
          <a:noFill/>
          <a:ln w="9525">
            <a:noFill/>
            <a:miter lim="800000"/>
            <a:headEnd/>
            <a:tailEnd/>
          </a:ln>
        </p:spPr>
        <p:txBody>
          <a:bodyPr anchor="ctr">
            <a:prstTxWarp prst="textNoShape">
              <a:avLst/>
            </a:prstTxWarp>
          </a:bodyPr>
          <a:lstStyle/>
          <a:p>
            <a:pPr eaLnBrk="1" hangingPunct="1">
              <a:lnSpc>
                <a:spcPct val="140000"/>
              </a:lnSpc>
            </a:pPr>
            <a:r>
              <a:rPr lang="en-US" b="1">
                <a:solidFill>
                  <a:srgbClr val="0070C0"/>
                </a:solidFill>
                <a:latin typeface="Corbel" pitchFamily="-103" charset="0"/>
              </a:rPr>
              <a:t>WHAT WE DO</a:t>
            </a:r>
            <a:endParaRPr lang="en-US">
              <a:solidFill>
                <a:srgbClr val="0070C0"/>
              </a:solidFill>
              <a:latin typeface="Corbel" pitchFamily="-103" charset="0"/>
            </a:endParaRPr>
          </a:p>
        </p:txBody>
      </p:sp>
      <p:sp>
        <p:nvSpPr>
          <p:cNvPr id="6" name="Rectangle 5"/>
          <p:cNvSpPr/>
          <p:nvPr/>
        </p:nvSpPr>
        <p:spPr>
          <a:xfrm>
            <a:off x="0" y="0"/>
            <a:ext cx="9144000" cy="895350"/>
          </a:xfrm>
          <a:prstGeom prst="rect">
            <a:avLst/>
          </a:prstGeom>
          <a:solidFill>
            <a:srgbClr val="00A0CF"/>
          </a:solidFill>
          <a:ln>
            <a:solidFill>
              <a:srgbClr val="32B2D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47107" name="TextBox 5"/>
          <p:cNvSpPr txBox="1">
            <a:spLocks noChangeArrowheads="1"/>
          </p:cNvSpPr>
          <p:nvPr/>
        </p:nvSpPr>
        <p:spPr bwMode="auto">
          <a:xfrm>
            <a:off x="622300" y="61913"/>
            <a:ext cx="8659813" cy="584200"/>
          </a:xfrm>
          <a:prstGeom prst="rect">
            <a:avLst/>
          </a:prstGeom>
          <a:noFill/>
          <a:ln w="9525">
            <a:noFill/>
            <a:miter lim="800000"/>
            <a:headEnd/>
            <a:tailEnd/>
          </a:ln>
        </p:spPr>
        <p:txBody>
          <a:bodyPr>
            <a:prstTxWarp prst="textNoShape">
              <a:avLst/>
            </a:prstTxWarp>
            <a:spAutoFit/>
          </a:bodyPr>
          <a:lstStyle/>
          <a:p>
            <a:pPr eaLnBrk="1" hangingPunct="1"/>
            <a:r>
              <a:rPr lang="en-US" sz="3200">
                <a:solidFill>
                  <a:schemeClr val="bg1"/>
                </a:solidFill>
                <a:latin typeface="Corbel" pitchFamily="-103" charset="0"/>
              </a:rPr>
              <a:t> </a:t>
            </a:r>
          </a:p>
        </p:txBody>
      </p:sp>
      <p:sp>
        <p:nvSpPr>
          <p:cNvPr id="9" name="Right Arrow 8"/>
          <p:cNvSpPr/>
          <p:nvPr/>
        </p:nvSpPr>
        <p:spPr>
          <a:xfrm>
            <a:off x="0" y="107950"/>
            <a:ext cx="611188" cy="700088"/>
          </a:xfrm>
          <a:prstGeom prst="rightArrow">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47109" name="Rectangle 14"/>
          <p:cNvSpPr>
            <a:spLocks noGrp="1" noChangeArrowheads="1"/>
          </p:cNvSpPr>
          <p:nvPr>
            <p:ph type="title"/>
          </p:nvPr>
        </p:nvSpPr>
        <p:spPr bwMode="auto">
          <a:xfrm>
            <a:off x="611188" y="60325"/>
            <a:ext cx="8532812" cy="1143000"/>
          </a:xfrm>
          <a:noFill/>
          <a:ln>
            <a:miter lim="800000"/>
            <a:headEnd/>
            <a:tailEnd/>
          </a:ln>
        </p:spPr>
        <p:txBody>
          <a:bodyPr vert="horz" wrap="square" lIns="91440" tIns="45720" rIns="91440" bIns="45720" numCol="1" anchor="t" anchorCtr="0" compatLnSpc="1">
            <a:prstTxWarp prst="textNoShape">
              <a:avLst/>
            </a:prstTxWarp>
          </a:bodyPr>
          <a:lstStyle/>
          <a:p>
            <a:pPr marL="457200" indent="-457200" algn="l" eaLnBrk="1" hangingPunct="1"/>
            <a:r>
              <a:rPr lang="en-US" sz="4000" dirty="0">
                <a:solidFill>
                  <a:schemeClr val="tx2"/>
                </a:solidFill>
                <a:latin typeface="Avenir Book" pitchFamily="-103" charset="0"/>
                <a:ea typeface="Avenir Book" pitchFamily="-103" charset="0"/>
                <a:cs typeface="Avenir Book" pitchFamily="-103" charset="0"/>
              </a:rPr>
              <a:t>2. Advancement factors: </a:t>
            </a:r>
            <a:r>
              <a:rPr lang="en-US" sz="4000" dirty="0">
                <a:solidFill>
                  <a:srgbClr val="FFCC66"/>
                </a:solidFill>
                <a:latin typeface="Avenir Book" pitchFamily="-103" charset="0"/>
                <a:ea typeface="Avenir Book" pitchFamily="-103" charset="0"/>
                <a:cs typeface="Avenir Book" pitchFamily="-103" charset="0"/>
              </a:rPr>
              <a:t>Barriers</a:t>
            </a:r>
          </a:p>
        </p:txBody>
      </p:sp>
      <p:sp>
        <p:nvSpPr>
          <p:cNvPr id="47110" name="Slide Number Placeholder 1"/>
          <p:cNvSpPr>
            <a:spLocks noGrp="1"/>
          </p:cNvSpPr>
          <p:nvPr>
            <p:ph type="sldNum" sz="quarter" idx="12"/>
          </p:nvPr>
        </p:nvSpPr>
        <p:spPr bwMode="auto">
          <a:xfrm>
            <a:off x="8205788" y="6356350"/>
            <a:ext cx="481012" cy="366713"/>
          </a:xfrm>
          <a:noFill/>
          <a:ln>
            <a:miter lim="800000"/>
            <a:headEnd/>
            <a:tailEnd/>
          </a:ln>
        </p:spPr>
        <p:txBody>
          <a:bodyPr/>
          <a:lstStyle/>
          <a:p>
            <a:fld id="{2B0708C6-F26E-524F-AEFB-3F1C7605E172}" type="slidenum">
              <a:rPr lang="en-US"/>
              <a:pPr/>
              <a:t>18</a:t>
            </a:fld>
            <a:endParaRPr lang="en-US"/>
          </a:p>
        </p:txBody>
      </p:sp>
      <p:sp>
        <p:nvSpPr>
          <p:cNvPr id="47111" name="Rectangle 9"/>
          <p:cNvSpPr>
            <a:spLocks noChangeArrowheads="1"/>
          </p:cNvSpPr>
          <p:nvPr/>
        </p:nvSpPr>
        <p:spPr bwMode="auto">
          <a:xfrm>
            <a:off x="520700" y="1403350"/>
            <a:ext cx="8323263" cy="3693318"/>
          </a:xfrm>
          <a:prstGeom prst="rect">
            <a:avLst/>
          </a:prstGeom>
          <a:noFill/>
          <a:ln w="9525">
            <a:noFill/>
            <a:miter lim="800000"/>
            <a:headEnd/>
            <a:tailEnd/>
          </a:ln>
        </p:spPr>
        <p:txBody>
          <a:bodyPr>
            <a:prstTxWarp prst="textNoShape">
              <a:avLst/>
            </a:prstTxWarp>
            <a:spAutoFit/>
          </a:bodyPr>
          <a:lstStyle/>
          <a:p>
            <a:pPr eaLnBrk="1" hangingPunct="1">
              <a:spcAft>
                <a:spcPts val="1200"/>
              </a:spcAft>
            </a:pPr>
            <a:r>
              <a:rPr lang="en-US" sz="2800" dirty="0">
                <a:solidFill>
                  <a:srgbClr val="595959"/>
                </a:solidFill>
                <a:latin typeface="Avenir Book" pitchFamily="-103" charset="0"/>
              </a:rPr>
              <a:t>Interviewees coalesced around 3 main</a:t>
            </a:r>
            <a:r>
              <a:rPr lang="en-US" sz="2800" dirty="0" smtClean="0">
                <a:solidFill>
                  <a:srgbClr val="595959"/>
                </a:solidFill>
                <a:latin typeface="Avenir Book" pitchFamily="-103" charset="0"/>
              </a:rPr>
              <a:t> </a:t>
            </a:r>
            <a:r>
              <a:rPr lang="en-US" sz="2800" dirty="0" smtClean="0">
                <a:solidFill>
                  <a:srgbClr val="00A0CF"/>
                </a:solidFill>
                <a:latin typeface="Avenir Book" pitchFamily="-103" charset="0"/>
              </a:rPr>
              <a:t>barriers </a:t>
            </a:r>
            <a:r>
              <a:rPr lang="en-US" sz="2800" dirty="0">
                <a:solidFill>
                  <a:srgbClr val="00A0CF"/>
                </a:solidFill>
                <a:latin typeface="Avenir Book" pitchFamily="-103" charset="0"/>
              </a:rPr>
              <a:t>to advancement</a:t>
            </a:r>
            <a:r>
              <a:rPr lang="en-US" sz="2800" dirty="0">
                <a:solidFill>
                  <a:srgbClr val="595959"/>
                </a:solidFill>
                <a:latin typeface="Avenir Book" pitchFamily="-103" charset="0"/>
              </a:rPr>
              <a:t> for professionals of color</a:t>
            </a:r>
            <a:r>
              <a:rPr lang="en-US" sz="2800" dirty="0" smtClean="0">
                <a:solidFill>
                  <a:srgbClr val="595959"/>
                </a:solidFill>
                <a:latin typeface="Avenir Book" pitchFamily="-103" charset="0"/>
              </a:rPr>
              <a:t>:</a:t>
            </a:r>
          </a:p>
          <a:p>
            <a:pPr eaLnBrk="1" hangingPunct="1">
              <a:spcAft>
                <a:spcPts val="1200"/>
              </a:spcAft>
            </a:pPr>
            <a:endParaRPr lang="en-US" sz="2800" b="1" dirty="0" smtClean="0">
              <a:solidFill>
                <a:srgbClr val="00A0CF"/>
              </a:solidFill>
              <a:latin typeface="Avenir Book" pitchFamily="-103" charset="0"/>
            </a:endParaRPr>
          </a:p>
          <a:p>
            <a:pPr marL="514350" indent="-514350" eaLnBrk="1" hangingPunct="1">
              <a:spcAft>
                <a:spcPts val="1200"/>
              </a:spcAft>
              <a:buAutoNum type="arabicPeriod"/>
            </a:pPr>
            <a:r>
              <a:rPr lang="en-US" sz="2800" dirty="0" smtClean="0">
                <a:solidFill>
                  <a:srgbClr val="00A0CF"/>
                </a:solidFill>
                <a:latin typeface="Avenir Book" pitchFamily="-103" charset="0"/>
              </a:rPr>
              <a:t>Limited </a:t>
            </a:r>
            <a:r>
              <a:rPr lang="en-US" sz="2800" dirty="0">
                <a:solidFill>
                  <a:srgbClr val="00A0CF"/>
                </a:solidFill>
                <a:latin typeface="Avenir Book" pitchFamily="-103" charset="0"/>
              </a:rPr>
              <a:t>vacancies </a:t>
            </a:r>
            <a:r>
              <a:rPr lang="en-US" sz="2800" dirty="0">
                <a:solidFill>
                  <a:srgbClr val="595959"/>
                </a:solidFill>
                <a:latin typeface="Avenir Book" pitchFamily="-103" charset="0"/>
              </a:rPr>
              <a:t>due </a:t>
            </a:r>
            <a:r>
              <a:rPr lang="en-US" sz="2800" dirty="0" smtClean="0">
                <a:solidFill>
                  <a:srgbClr val="595959"/>
                </a:solidFill>
                <a:latin typeface="Avenir Book" pitchFamily="-103" charset="0"/>
              </a:rPr>
              <a:t>to:</a:t>
            </a:r>
            <a:endParaRPr lang="en-US" sz="2800" dirty="0">
              <a:solidFill>
                <a:srgbClr val="595959"/>
              </a:solidFill>
              <a:latin typeface="Avenir Book" pitchFamily="-103" charset="0"/>
            </a:endParaRPr>
          </a:p>
          <a:p>
            <a:pPr marL="971550" lvl="1" indent="-514350" eaLnBrk="1" hangingPunct="1">
              <a:spcAft>
                <a:spcPts val="1200"/>
              </a:spcAft>
              <a:buFont typeface="Arial"/>
              <a:buChar char="•"/>
            </a:pPr>
            <a:r>
              <a:rPr lang="en-US" sz="2400" dirty="0" smtClean="0">
                <a:solidFill>
                  <a:srgbClr val="595959"/>
                </a:solidFill>
                <a:latin typeface="Avenir Book" pitchFamily="-103" charset="0"/>
              </a:rPr>
              <a:t>Flat organizations</a:t>
            </a:r>
          </a:p>
          <a:p>
            <a:pPr marL="971550" lvl="1" indent="-514350" eaLnBrk="1" hangingPunct="1">
              <a:spcAft>
                <a:spcPts val="1200"/>
              </a:spcAft>
              <a:buFont typeface="Arial"/>
              <a:buChar char="•"/>
            </a:pPr>
            <a:r>
              <a:rPr lang="en-US" sz="2400" dirty="0" smtClean="0">
                <a:solidFill>
                  <a:srgbClr val="595959"/>
                </a:solidFill>
                <a:latin typeface="Avenir Book" pitchFamily="-103" charset="0"/>
              </a:rPr>
              <a:t>Low turnover</a:t>
            </a:r>
          </a:p>
          <a:p>
            <a:pPr marL="971550" lvl="1" indent="-514350" eaLnBrk="1" hangingPunct="1">
              <a:spcAft>
                <a:spcPts val="1200"/>
              </a:spcAft>
              <a:buFont typeface="Arial"/>
              <a:buChar char="•"/>
            </a:pPr>
            <a:r>
              <a:rPr lang="en-US" sz="2400" dirty="0" err="1" smtClean="0">
                <a:solidFill>
                  <a:srgbClr val="595959"/>
                </a:solidFill>
                <a:latin typeface="Avenir Book" pitchFamily="-103" charset="0"/>
              </a:rPr>
              <a:t>Siloed</a:t>
            </a:r>
            <a:r>
              <a:rPr lang="en-US" sz="2400" dirty="0" smtClean="0">
                <a:solidFill>
                  <a:srgbClr val="595959"/>
                </a:solidFill>
                <a:latin typeface="Avenir Book" pitchFamily="-103" charset="0"/>
              </a:rPr>
              <a:t> </a:t>
            </a:r>
            <a:r>
              <a:rPr lang="en-US" sz="2400" dirty="0">
                <a:solidFill>
                  <a:srgbClr val="595959"/>
                </a:solidFill>
                <a:latin typeface="Avenir Book" pitchFamily="-103" charset="0"/>
              </a:rPr>
              <a:t>program </a:t>
            </a:r>
            <a:r>
              <a:rPr lang="en-US" sz="2400" dirty="0" smtClean="0">
                <a:solidFill>
                  <a:srgbClr val="595959"/>
                </a:solidFill>
                <a:latin typeface="Avenir Book" pitchFamily="-103" charset="0"/>
              </a:rPr>
              <a:t>areas</a:t>
            </a:r>
            <a:endParaRPr lang="en-US" sz="2400" dirty="0">
              <a:solidFill>
                <a:srgbClr val="595959"/>
              </a:solidFill>
              <a:latin typeface="Avenir Book" pitchFamily="-103" charset="0"/>
            </a:endParaRPr>
          </a:p>
        </p:txBody>
      </p:sp>
      <p:sp>
        <p:nvSpPr>
          <p:cNvPr id="14" name="Rectangular Callout 13"/>
          <p:cNvSpPr/>
          <p:nvPr/>
        </p:nvSpPr>
        <p:spPr>
          <a:xfrm>
            <a:off x="6251148" y="2884983"/>
            <a:ext cx="2592815" cy="2546984"/>
          </a:xfrm>
          <a:prstGeom prst="wedgeRectCallout">
            <a:avLst>
              <a:gd name="adj1" fmla="val -44960"/>
              <a:gd name="adj2" fmla="val 65628"/>
            </a:avLst>
          </a:prstGeom>
          <a:solidFill>
            <a:srgbClr val="00A0CF"/>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000" dirty="0">
                <a:solidFill>
                  <a:srgbClr val="FFFFFF"/>
                </a:solidFill>
                <a:latin typeface="Avenir Book" pitchFamily="-103" charset="0"/>
                <a:ea typeface="Avenir Book" pitchFamily="-103" charset="0"/>
                <a:cs typeface="Avenir Book" pitchFamily="-103" charset="0"/>
              </a:rPr>
              <a:t>“There are a lot of people</a:t>
            </a:r>
            <a:r>
              <a:rPr lang="en-US" sz="2000" dirty="0" smtClean="0">
                <a:solidFill>
                  <a:srgbClr val="FFFFFF"/>
                </a:solidFill>
                <a:latin typeface="Avenir Book" pitchFamily="-103" charset="0"/>
                <a:ea typeface="Avenir Book" pitchFamily="-103" charset="0"/>
                <a:cs typeface="Avenir Book" pitchFamily="-103" charset="0"/>
              </a:rPr>
              <a:t> at </a:t>
            </a:r>
            <a:r>
              <a:rPr lang="en-US" sz="2000" dirty="0">
                <a:solidFill>
                  <a:srgbClr val="FFFFFF"/>
                </a:solidFill>
                <a:latin typeface="Avenir Book" pitchFamily="-103" charset="0"/>
                <a:ea typeface="Avenir Book" pitchFamily="-103" charset="0"/>
                <a:cs typeface="Avenir Book" pitchFamily="-103" charset="0"/>
              </a:rPr>
              <a:t>the mid level, but moving up is very, very hard. There’s nowhere to go unless people die or retire.” </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txBox="1">
            <a:spLocks/>
          </p:cNvSpPr>
          <p:nvPr/>
        </p:nvSpPr>
        <p:spPr bwMode="auto">
          <a:xfrm>
            <a:off x="304800" y="279400"/>
            <a:ext cx="5562600" cy="585788"/>
          </a:xfrm>
          <a:prstGeom prst="rect">
            <a:avLst/>
          </a:prstGeom>
          <a:noFill/>
          <a:ln w="9525">
            <a:noFill/>
            <a:miter lim="800000"/>
            <a:headEnd/>
            <a:tailEnd/>
          </a:ln>
        </p:spPr>
        <p:txBody>
          <a:bodyPr anchor="ctr">
            <a:prstTxWarp prst="textNoShape">
              <a:avLst/>
            </a:prstTxWarp>
          </a:bodyPr>
          <a:lstStyle/>
          <a:p>
            <a:pPr eaLnBrk="1" hangingPunct="1">
              <a:lnSpc>
                <a:spcPct val="140000"/>
              </a:lnSpc>
            </a:pPr>
            <a:r>
              <a:rPr lang="en-US" b="1">
                <a:solidFill>
                  <a:srgbClr val="0070C0"/>
                </a:solidFill>
                <a:latin typeface="Corbel" pitchFamily="-103" charset="0"/>
              </a:rPr>
              <a:t>WHAT WE DO</a:t>
            </a:r>
            <a:endParaRPr lang="en-US">
              <a:solidFill>
                <a:srgbClr val="0070C0"/>
              </a:solidFill>
              <a:latin typeface="Corbel" pitchFamily="-103" charset="0"/>
            </a:endParaRPr>
          </a:p>
        </p:txBody>
      </p:sp>
      <p:sp>
        <p:nvSpPr>
          <p:cNvPr id="6" name="Rectangle 5"/>
          <p:cNvSpPr/>
          <p:nvPr/>
        </p:nvSpPr>
        <p:spPr>
          <a:xfrm>
            <a:off x="0" y="0"/>
            <a:ext cx="9144000" cy="895350"/>
          </a:xfrm>
          <a:prstGeom prst="rect">
            <a:avLst/>
          </a:prstGeom>
          <a:solidFill>
            <a:srgbClr val="00A0CF"/>
          </a:solidFill>
          <a:ln>
            <a:solidFill>
              <a:srgbClr val="32B2D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49155" name="TextBox 5"/>
          <p:cNvSpPr txBox="1">
            <a:spLocks noChangeArrowheads="1"/>
          </p:cNvSpPr>
          <p:nvPr/>
        </p:nvSpPr>
        <p:spPr bwMode="auto">
          <a:xfrm>
            <a:off x="622300" y="61913"/>
            <a:ext cx="8659813" cy="584200"/>
          </a:xfrm>
          <a:prstGeom prst="rect">
            <a:avLst/>
          </a:prstGeom>
          <a:noFill/>
          <a:ln w="9525">
            <a:noFill/>
            <a:miter lim="800000"/>
            <a:headEnd/>
            <a:tailEnd/>
          </a:ln>
        </p:spPr>
        <p:txBody>
          <a:bodyPr>
            <a:prstTxWarp prst="textNoShape">
              <a:avLst/>
            </a:prstTxWarp>
            <a:spAutoFit/>
          </a:bodyPr>
          <a:lstStyle/>
          <a:p>
            <a:pPr eaLnBrk="1" hangingPunct="1"/>
            <a:r>
              <a:rPr lang="en-US" sz="3200">
                <a:solidFill>
                  <a:schemeClr val="bg1"/>
                </a:solidFill>
                <a:latin typeface="Corbel" pitchFamily="-103" charset="0"/>
              </a:rPr>
              <a:t> </a:t>
            </a:r>
          </a:p>
        </p:txBody>
      </p:sp>
      <p:sp>
        <p:nvSpPr>
          <p:cNvPr id="9" name="Right Arrow 8"/>
          <p:cNvSpPr/>
          <p:nvPr/>
        </p:nvSpPr>
        <p:spPr>
          <a:xfrm>
            <a:off x="0" y="107950"/>
            <a:ext cx="611188" cy="700088"/>
          </a:xfrm>
          <a:prstGeom prst="rightArrow">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49157" name="Rectangle 14"/>
          <p:cNvSpPr>
            <a:spLocks noGrp="1" noChangeArrowheads="1"/>
          </p:cNvSpPr>
          <p:nvPr>
            <p:ph type="title"/>
          </p:nvPr>
        </p:nvSpPr>
        <p:spPr bwMode="auto">
          <a:xfrm>
            <a:off x="611188" y="60325"/>
            <a:ext cx="8532812" cy="1143000"/>
          </a:xfrm>
          <a:noFill/>
          <a:ln>
            <a:miter lim="800000"/>
            <a:headEnd/>
            <a:tailEnd/>
          </a:ln>
        </p:spPr>
        <p:txBody>
          <a:bodyPr vert="horz" wrap="square" lIns="91440" tIns="45720" rIns="91440" bIns="45720" numCol="1" anchor="t" anchorCtr="0" compatLnSpc="1">
            <a:prstTxWarp prst="textNoShape">
              <a:avLst/>
            </a:prstTxWarp>
          </a:bodyPr>
          <a:lstStyle/>
          <a:p>
            <a:pPr marL="457200" indent="-457200" algn="l" eaLnBrk="1" hangingPunct="1"/>
            <a:r>
              <a:rPr lang="en-US" sz="4000" dirty="0">
                <a:solidFill>
                  <a:schemeClr val="tx2"/>
                </a:solidFill>
                <a:latin typeface="Avenir Book" pitchFamily="-103" charset="0"/>
                <a:ea typeface="Avenir Book" pitchFamily="-103" charset="0"/>
                <a:cs typeface="Avenir Book" pitchFamily="-103" charset="0"/>
              </a:rPr>
              <a:t>2. Advancement factors: </a:t>
            </a:r>
            <a:r>
              <a:rPr lang="en-US" sz="4000" dirty="0">
                <a:solidFill>
                  <a:srgbClr val="FFCC66"/>
                </a:solidFill>
                <a:latin typeface="Avenir Book" pitchFamily="-103" charset="0"/>
                <a:ea typeface="Avenir Book" pitchFamily="-103" charset="0"/>
                <a:cs typeface="Avenir Book" pitchFamily="-103" charset="0"/>
              </a:rPr>
              <a:t>Barriers</a:t>
            </a:r>
          </a:p>
        </p:txBody>
      </p:sp>
      <p:sp>
        <p:nvSpPr>
          <p:cNvPr id="49158" name="Slide Number Placeholder 1"/>
          <p:cNvSpPr>
            <a:spLocks noGrp="1"/>
          </p:cNvSpPr>
          <p:nvPr>
            <p:ph type="sldNum" sz="quarter" idx="12"/>
          </p:nvPr>
        </p:nvSpPr>
        <p:spPr bwMode="auto">
          <a:xfrm>
            <a:off x="8205788" y="6356350"/>
            <a:ext cx="481012" cy="366713"/>
          </a:xfrm>
          <a:noFill/>
          <a:ln>
            <a:miter lim="800000"/>
            <a:headEnd/>
            <a:tailEnd/>
          </a:ln>
        </p:spPr>
        <p:txBody>
          <a:bodyPr/>
          <a:lstStyle/>
          <a:p>
            <a:fld id="{94A7E36E-40F3-3F45-B706-5F7A3B6A12B1}" type="slidenum">
              <a:rPr lang="en-US"/>
              <a:pPr/>
              <a:t>19</a:t>
            </a:fld>
            <a:endParaRPr lang="en-US"/>
          </a:p>
        </p:txBody>
      </p:sp>
      <p:sp>
        <p:nvSpPr>
          <p:cNvPr id="49159" name="Rectangle 10"/>
          <p:cNvSpPr>
            <a:spLocks noChangeArrowheads="1"/>
          </p:cNvSpPr>
          <p:nvPr/>
        </p:nvSpPr>
        <p:spPr bwMode="auto">
          <a:xfrm>
            <a:off x="596900" y="1463675"/>
            <a:ext cx="5187070" cy="4339650"/>
          </a:xfrm>
          <a:prstGeom prst="rect">
            <a:avLst/>
          </a:prstGeom>
          <a:noFill/>
          <a:ln w="9525">
            <a:noFill/>
            <a:miter lim="800000"/>
            <a:headEnd/>
            <a:tailEnd/>
          </a:ln>
        </p:spPr>
        <p:txBody>
          <a:bodyPr wrap="square">
            <a:prstTxWarp prst="textNoShape">
              <a:avLst/>
            </a:prstTxWarp>
            <a:spAutoFit/>
          </a:bodyPr>
          <a:lstStyle/>
          <a:p>
            <a:pPr marL="457200" indent="-457200" eaLnBrk="1" hangingPunct="1">
              <a:spcAft>
                <a:spcPts val="1200"/>
              </a:spcAft>
              <a:buFont typeface="Calibri" pitchFamily="-103" charset="0"/>
              <a:buAutoNum type="arabicPeriod"/>
            </a:pPr>
            <a:r>
              <a:rPr lang="en-US" sz="2800" dirty="0">
                <a:solidFill>
                  <a:srgbClr val="BFBFBF"/>
                </a:solidFill>
                <a:latin typeface="Avenir Book" pitchFamily="-103" charset="0"/>
              </a:rPr>
              <a:t>Limited </a:t>
            </a:r>
            <a:r>
              <a:rPr lang="en-US" sz="2800" dirty="0" smtClean="0">
                <a:solidFill>
                  <a:srgbClr val="BFBFBF"/>
                </a:solidFill>
                <a:latin typeface="Avenir Book" pitchFamily="-103" charset="0"/>
              </a:rPr>
              <a:t>vacancies</a:t>
            </a:r>
          </a:p>
          <a:p>
            <a:pPr marL="457200" indent="-457200" eaLnBrk="1" hangingPunct="1">
              <a:spcAft>
                <a:spcPts val="1200"/>
              </a:spcAft>
              <a:buFont typeface="Calibri" pitchFamily="-103" charset="0"/>
              <a:buAutoNum type="arabicPeriod"/>
            </a:pPr>
            <a:r>
              <a:rPr lang="en-US" sz="2800" dirty="0" smtClean="0">
                <a:solidFill>
                  <a:srgbClr val="00A0CF"/>
                </a:solidFill>
                <a:latin typeface="Avenir Book" pitchFamily="-103" charset="0"/>
              </a:rPr>
              <a:t>Limited access to hiring and developmental networks</a:t>
            </a:r>
            <a:r>
              <a:rPr lang="en-US" sz="2800" dirty="0" smtClean="0">
                <a:solidFill>
                  <a:srgbClr val="595959"/>
                </a:solidFill>
                <a:latin typeface="Avenir Book" pitchFamily="-103" charset="0"/>
              </a:rPr>
              <a:t> due to:</a:t>
            </a:r>
          </a:p>
          <a:p>
            <a:pPr marL="914400" lvl="1" indent="-457200" eaLnBrk="1" hangingPunct="1">
              <a:spcAft>
                <a:spcPts val="1200"/>
              </a:spcAft>
              <a:buFont typeface="Arial"/>
              <a:buChar char="•"/>
            </a:pPr>
            <a:r>
              <a:rPr lang="en-US" sz="2400" dirty="0" smtClean="0">
                <a:solidFill>
                  <a:srgbClr val="595959"/>
                </a:solidFill>
                <a:latin typeface="Avenir Book" pitchFamily="-103" charset="0"/>
              </a:rPr>
              <a:t>Tendency toward </a:t>
            </a:r>
            <a:r>
              <a:rPr lang="en-US" sz="2400" dirty="0" err="1" smtClean="0">
                <a:solidFill>
                  <a:srgbClr val="595959"/>
                </a:solidFill>
                <a:latin typeface="Avenir Book" pitchFamily="-103" charset="0"/>
              </a:rPr>
              <a:t>homophily</a:t>
            </a:r>
            <a:endParaRPr lang="en-US" sz="2400" dirty="0">
              <a:solidFill>
                <a:srgbClr val="595959"/>
              </a:solidFill>
              <a:latin typeface="Avenir Book" pitchFamily="-103" charset="0"/>
            </a:endParaRPr>
          </a:p>
          <a:p>
            <a:pPr marL="914400" lvl="1" indent="-457200" eaLnBrk="1" hangingPunct="1">
              <a:spcAft>
                <a:spcPts val="1200"/>
              </a:spcAft>
              <a:buFont typeface="Arial"/>
              <a:buChar char="•"/>
            </a:pPr>
            <a:r>
              <a:rPr lang="en-US" sz="2400" dirty="0" smtClean="0">
                <a:solidFill>
                  <a:srgbClr val="595959"/>
                </a:solidFill>
                <a:latin typeface="Avenir Book" pitchFamily="-103" charset="0"/>
              </a:rPr>
              <a:t>Lack of diversity in search firms and the networks boards tap to recruit CEOs</a:t>
            </a:r>
          </a:p>
          <a:p>
            <a:pPr marL="457200" indent="-457200" eaLnBrk="1" hangingPunct="1">
              <a:spcAft>
                <a:spcPts val="1200"/>
              </a:spcAft>
              <a:buFont typeface="Calibri" pitchFamily="-103" charset="0"/>
              <a:buAutoNum type="arabicPeriod"/>
            </a:pPr>
            <a:endParaRPr lang="en-US" sz="2800" dirty="0">
              <a:solidFill>
                <a:srgbClr val="595959"/>
              </a:solidFill>
              <a:latin typeface="Avenir Book" pitchFamily="-103" charset="0"/>
            </a:endParaRPr>
          </a:p>
        </p:txBody>
      </p:sp>
      <p:sp>
        <p:nvSpPr>
          <p:cNvPr id="13" name="Rectangular Callout 12"/>
          <p:cNvSpPr/>
          <p:nvPr/>
        </p:nvSpPr>
        <p:spPr>
          <a:xfrm>
            <a:off x="5783970" y="2883188"/>
            <a:ext cx="3062202" cy="3214092"/>
          </a:xfrm>
          <a:prstGeom prst="wedgeRectCallout">
            <a:avLst>
              <a:gd name="adj1" fmla="val -44960"/>
              <a:gd name="adj2" fmla="val 65628"/>
            </a:avLst>
          </a:prstGeom>
          <a:solidFill>
            <a:srgbClr val="00A0CF"/>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r>
              <a:rPr lang="en-US" sz="2000" dirty="0" smtClean="0">
                <a:solidFill>
                  <a:srgbClr val="FFFFFF"/>
                </a:solidFill>
                <a:latin typeface="Avenir Book" pitchFamily="-103" charset="0"/>
                <a:ea typeface="Avenir Book" pitchFamily="-103" charset="0"/>
                <a:cs typeface="Avenir Book" pitchFamily="-103" charset="0"/>
              </a:rPr>
              <a:t>“People say ‘there’s a [leadership] crisis, baby boomers will retire, what will happen?’ [It’s] that people are looking for a 65 year old white man that’s 6’2” to lead them and if they don’t see him, they don’t think there’s anyone there.”</a:t>
            </a:r>
            <a:endParaRPr lang="en-US" sz="2000" dirty="0">
              <a:solidFill>
                <a:srgbClr val="FFFFFF"/>
              </a:solidFill>
              <a:latin typeface="Avenir Book" pitchFamily="-103" charset="0"/>
              <a:ea typeface="Avenir Book" pitchFamily="-103" charset="0"/>
              <a:cs typeface="Avenir Book" pitchFamily="-103"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Content Placeholder 4" descr="Maritza Guzman - small.jpg"/>
          <p:cNvPicPr>
            <a:picLocks noGrp="1" noChangeAspect="1"/>
          </p:cNvPicPr>
          <p:nvPr>
            <p:ph sz="half" idx="1"/>
          </p:nvPr>
        </p:nvPicPr>
        <p:blipFill>
          <a:blip r:embed="rId3"/>
          <a:srcRect/>
          <a:stretch>
            <a:fillRect/>
          </a:stretch>
        </p:blipFill>
        <p:spPr bwMode="auto">
          <a:xfrm>
            <a:off x="862013" y="1600200"/>
            <a:ext cx="3228975" cy="4525963"/>
          </a:xfrm>
          <a:noFill/>
          <a:ln>
            <a:miter lim="800000"/>
            <a:headEnd/>
            <a:tailEnd/>
          </a:ln>
        </p:spPr>
      </p:pic>
      <p:sp>
        <p:nvSpPr>
          <p:cNvPr id="15362" name="Content Placeholder 3"/>
          <p:cNvSpPr>
            <a:spLocks noGrp="1"/>
          </p:cNvSpPr>
          <p:nvPr>
            <p:ph sz="half" idx="2"/>
          </p:nvPr>
        </p:nvSpPr>
        <p:spPr bwMode="auto">
          <a:xfrm>
            <a:off x="4648200" y="1524000"/>
            <a:ext cx="4038600" cy="4525963"/>
          </a:xfrm>
          <a:noFill/>
          <a:ln>
            <a:miter lim="800000"/>
            <a:headEnd/>
            <a:tailEnd/>
          </a:ln>
        </p:spPr>
        <p:txBody>
          <a:bodyPr vert="horz" wrap="square" lIns="91440" tIns="45720" rIns="91440" bIns="45720" numCol="1" anchor="t" anchorCtr="0" compatLnSpc="1">
            <a:prstTxWarp prst="textNoShape">
              <a:avLst/>
            </a:prstTxWarp>
          </a:bodyPr>
          <a:lstStyle/>
          <a:p>
            <a:pPr>
              <a:buFont typeface="Arial" pitchFamily="-103" charset="0"/>
              <a:buNone/>
            </a:pPr>
            <a:endParaRPr lang="en-US">
              <a:latin typeface="Avenir Book" pitchFamily="-103" charset="0"/>
              <a:ea typeface="Avenir Book" pitchFamily="-103" charset="0"/>
              <a:cs typeface="Avenir Book" pitchFamily="-103" charset="0"/>
            </a:endParaRPr>
          </a:p>
          <a:p>
            <a:pPr>
              <a:buFont typeface="Arial" pitchFamily="-103" charset="0"/>
              <a:buNone/>
            </a:pPr>
            <a:endParaRPr lang="en-US">
              <a:latin typeface="Avenir Book" pitchFamily="-103" charset="0"/>
              <a:ea typeface="Avenir Book" pitchFamily="-103" charset="0"/>
              <a:cs typeface="Avenir Book" pitchFamily="-103" charset="0"/>
            </a:endParaRPr>
          </a:p>
          <a:p>
            <a:pPr>
              <a:buFont typeface="Arial" pitchFamily="-103" charset="0"/>
              <a:buNone/>
            </a:pPr>
            <a:endParaRPr lang="en-US">
              <a:latin typeface="Avenir Book" pitchFamily="-103" charset="0"/>
              <a:ea typeface="Avenir Book" pitchFamily="-103" charset="0"/>
              <a:cs typeface="Avenir Book" pitchFamily="-103" charset="0"/>
            </a:endParaRPr>
          </a:p>
          <a:p>
            <a:pPr>
              <a:buFont typeface="Arial" pitchFamily="-103" charset="0"/>
              <a:buNone/>
            </a:pPr>
            <a:r>
              <a:rPr lang="en-US">
                <a:latin typeface="Avenir Book" pitchFamily="-103" charset="0"/>
                <a:ea typeface="Avenir Book" pitchFamily="-103" charset="0"/>
                <a:cs typeface="Avenir Book" pitchFamily="-103" charset="0"/>
              </a:rPr>
              <a:t>Maritza Guzmán</a:t>
            </a:r>
          </a:p>
          <a:p>
            <a:pPr>
              <a:buFont typeface="Arial" pitchFamily="-103" charset="0"/>
              <a:buNone/>
            </a:pPr>
            <a:r>
              <a:rPr lang="en-US">
                <a:latin typeface="Avenir Book" pitchFamily="-103" charset="0"/>
                <a:ea typeface="Avenir Book" pitchFamily="-103" charset="0"/>
                <a:cs typeface="Avenir Book" pitchFamily="-103" charset="0"/>
              </a:rPr>
              <a:t>Program Director, </a:t>
            </a:r>
          </a:p>
          <a:p>
            <a:pPr>
              <a:buFont typeface="Arial" pitchFamily="-103" charset="0"/>
              <a:buNone/>
            </a:pPr>
            <a:r>
              <a:rPr lang="en-US">
                <a:latin typeface="Avenir Book" pitchFamily="-103" charset="0"/>
                <a:ea typeface="Avenir Book" pitchFamily="-103" charset="0"/>
                <a:cs typeface="Avenir Book" pitchFamily="-103" charset="0"/>
              </a:rPr>
              <a:t>Public Interest Projects</a:t>
            </a:r>
          </a:p>
          <a:p>
            <a:endParaRPr lang="en-US">
              <a:latin typeface="Avenir Book" pitchFamily="-103" charset="0"/>
              <a:ea typeface="Avenir Book" pitchFamily="-103" charset="0"/>
              <a:cs typeface="Avenir Book" pitchFamily="-103" charset="0"/>
            </a:endParaRPr>
          </a:p>
        </p:txBody>
      </p:sp>
      <p:sp>
        <p:nvSpPr>
          <p:cNvPr id="15363" name="Title 1"/>
          <p:cNvSpPr>
            <a:spLocks noGrp="1"/>
          </p:cNvSpPr>
          <p:nvPr>
            <p:ph type="title"/>
          </p:nvPr>
        </p:nvSpPr>
        <p:spPr bwMode="auto">
          <a:xfrm>
            <a:off x="457200" y="606425"/>
            <a:ext cx="8229600" cy="839788"/>
          </a:xfrm>
          <a:noFill/>
          <a:ln>
            <a:miter lim="800000"/>
            <a:headEnd/>
            <a:tailEnd/>
          </a:ln>
        </p:spPr>
        <p:txBody>
          <a:bodyPr vert="horz" wrap="square" lIns="91440" tIns="45720" rIns="91440" bIns="45720" numCol="1" anchor="t" anchorCtr="0" compatLnSpc="1">
            <a:prstTxWarp prst="textNoShape">
              <a:avLst/>
            </a:prstTxWarp>
          </a:bodyPr>
          <a:lstStyle/>
          <a:p>
            <a:r>
              <a:rPr lang="en-US" sz="3600">
                <a:latin typeface="Avenir Book" pitchFamily="-103" charset="0"/>
                <a:ea typeface="Avenir Book" pitchFamily="-103" charset="0"/>
                <a:cs typeface="Avenir Book" pitchFamily="-103" charset="0"/>
              </a:rPr>
              <a:t>Welcome from Public Interest Projects</a:t>
            </a:r>
          </a:p>
        </p:txBody>
      </p:sp>
      <p:sp>
        <p:nvSpPr>
          <p:cNvPr id="15364" name="Slide Number Placeholder 1"/>
          <p:cNvSpPr>
            <a:spLocks noGrp="1"/>
          </p:cNvSpPr>
          <p:nvPr>
            <p:ph type="sldNum" sz="quarter" idx="12"/>
          </p:nvPr>
        </p:nvSpPr>
        <p:spPr bwMode="auto">
          <a:xfrm>
            <a:off x="8245475" y="6356350"/>
            <a:ext cx="441325" cy="365125"/>
          </a:xfrm>
          <a:noFill/>
          <a:ln>
            <a:miter lim="800000"/>
            <a:headEnd/>
            <a:tailEnd/>
          </a:ln>
        </p:spPr>
        <p:txBody>
          <a:bodyPr/>
          <a:lstStyle/>
          <a:p>
            <a:fld id="{8E13C189-50E6-9D42-87D5-9A0A5D38D903}" type="slidenum">
              <a:rPr lang="en-US"/>
              <a:pPr/>
              <a:t>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txBox="1">
            <a:spLocks/>
          </p:cNvSpPr>
          <p:nvPr/>
        </p:nvSpPr>
        <p:spPr bwMode="auto">
          <a:xfrm>
            <a:off x="304800" y="279400"/>
            <a:ext cx="5562600" cy="585788"/>
          </a:xfrm>
          <a:prstGeom prst="rect">
            <a:avLst/>
          </a:prstGeom>
          <a:noFill/>
          <a:ln w="9525">
            <a:noFill/>
            <a:miter lim="800000"/>
            <a:headEnd/>
            <a:tailEnd/>
          </a:ln>
        </p:spPr>
        <p:txBody>
          <a:bodyPr anchor="ctr">
            <a:prstTxWarp prst="textNoShape">
              <a:avLst/>
            </a:prstTxWarp>
          </a:bodyPr>
          <a:lstStyle/>
          <a:p>
            <a:pPr eaLnBrk="1" hangingPunct="1">
              <a:lnSpc>
                <a:spcPct val="140000"/>
              </a:lnSpc>
            </a:pPr>
            <a:r>
              <a:rPr lang="en-US" b="1">
                <a:solidFill>
                  <a:srgbClr val="0070C0"/>
                </a:solidFill>
                <a:latin typeface="Corbel" pitchFamily="-103" charset="0"/>
              </a:rPr>
              <a:t>WHAT WE DO</a:t>
            </a:r>
            <a:endParaRPr lang="en-US">
              <a:solidFill>
                <a:srgbClr val="0070C0"/>
              </a:solidFill>
              <a:latin typeface="Corbel" pitchFamily="-103" charset="0"/>
            </a:endParaRPr>
          </a:p>
        </p:txBody>
      </p:sp>
      <p:sp>
        <p:nvSpPr>
          <p:cNvPr id="6" name="Rectangle 5"/>
          <p:cNvSpPr/>
          <p:nvPr/>
        </p:nvSpPr>
        <p:spPr>
          <a:xfrm>
            <a:off x="0" y="0"/>
            <a:ext cx="9144000" cy="895350"/>
          </a:xfrm>
          <a:prstGeom prst="rect">
            <a:avLst/>
          </a:prstGeom>
          <a:solidFill>
            <a:srgbClr val="00A0CF"/>
          </a:solidFill>
          <a:ln>
            <a:solidFill>
              <a:srgbClr val="32B2D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51203" name="TextBox 5"/>
          <p:cNvSpPr txBox="1">
            <a:spLocks noChangeArrowheads="1"/>
          </p:cNvSpPr>
          <p:nvPr/>
        </p:nvSpPr>
        <p:spPr bwMode="auto">
          <a:xfrm>
            <a:off x="622300" y="61913"/>
            <a:ext cx="8659813" cy="584200"/>
          </a:xfrm>
          <a:prstGeom prst="rect">
            <a:avLst/>
          </a:prstGeom>
          <a:noFill/>
          <a:ln w="9525">
            <a:noFill/>
            <a:miter lim="800000"/>
            <a:headEnd/>
            <a:tailEnd/>
          </a:ln>
        </p:spPr>
        <p:txBody>
          <a:bodyPr>
            <a:prstTxWarp prst="textNoShape">
              <a:avLst/>
            </a:prstTxWarp>
            <a:spAutoFit/>
          </a:bodyPr>
          <a:lstStyle/>
          <a:p>
            <a:pPr eaLnBrk="1" hangingPunct="1"/>
            <a:r>
              <a:rPr lang="en-US" sz="3200">
                <a:solidFill>
                  <a:schemeClr val="bg1"/>
                </a:solidFill>
                <a:latin typeface="Corbel" pitchFamily="-103" charset="0"/>
              </a:rPr>
              <a:t> </a:t>
            </a:r>
          </a:p>
        </p:txBody>
      </p:sp>
      <p:sp>
        <p:nvSpPr>
          <p:cNvPr id="9" name="Right Arrow 8"/>
          <p:cNvSpPr/>
          <p:nvPr/>
        </p:nvSpPr>
        <p:spPr>
          <a:xfrm>
            <a:off x="0" y="107950"/>
            <a:ext cx="611188" cy="700088"/>
          </a:xfrm>
          <a:prstGeom prst="rightArrow">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51205" name="Rectangle 14"/>
          <p:cNvSpPr>
            <a:spLocks noGrp="1" noChangeArrowheads="1"/>
          </p:cNvSpPr>
          <p:nvPr>
            <p:ph type="title"/>
          </p:nvPr>
        </p:nvSpPr>
        <p:spPr bwMode="auto">
          <a:xfrm>
            <a:off x="611188" y="60325"/>
            <a:ext cx="8532812" cy="1143000"/>
          </a:xfrm>
          <a:noFill/>
          <a:ln>
            <a:miter lim="800000"/>
            <a:headEnd/>
            <a:tailEnd/>
          </a:ln>
        </p:spPr>
        <p:txBody>
          <a:bodyPr vert="horz" wrap="square" lIns="91440" tIns="45720" rIns="91440" bIns="45720" numCol="1" anchor="t" anchorCtr="0" compatLnSpc="1">
            <a:prstTxWarp prst="textNoShape">
              <a:avLst/>
            </a:prstTxWarp>
          </a:bodyPr>
          <a:lstStyle/>
          <a:p>
            <a:pPr marL="457200" indent="-457200" algn="l" eaLnBrk="1" hangingPunct="1"/>
            <a:r>
              <a:rPr lang="en-US" sz="4000" dirty="0">
                <a:solidFill>
                  <a:schemeClr val="tx2"/>
                </a:solidFill>
                <a:latin typeface="Avenir Book" pitchFamily="-103" charset="0"/>
                <a:ea typeface="Avenir Book" pitchFamily="-103" charset="0"/>
                <a:cs typeface="Avenir Book" pitchFamily="-103" charset="0"/>
              </a:rPr>
              <a:t>2. Advancement factors: </a:t>
            </a:r>
            <a:r>
              <a:rPr lang="en-US" sz="4000" dirty="0">
                <a:solidFill>
                  <a:srgbClr val="FFCC66"/>
                </a:solidFill>
                <a:latin typeface="Avenir Book" pitchFamily="-103" charset="0"/>
                <a:ea typeface="Avenir Book" pitchFamily="-103" charset="0"/>
                <a:cs typeface="Avenir Book" pitchFamily="-103" charset="0"/>
              </a:rPr>
              <a:t>Barriers</a:t>
            </a:r>
          </a:p>
        </p:txBody>
      </p:sp>
      <p:sp>
        <p:nvSpPr>
          <p:cNvPr id="51206" name="Slide Number Placeholder 1"/>
          <p:cNvSpPr>
            <a:spLocks noGrp="1"/>
          </p:cNvSpPr>
          <p:nvPr>
            <p:ph type="sldNum" sz="quarter" idx="12"/>
          </p:nvPr>
        </p:nvSpPr>
        <p:spPr bwMode="auto">
          <a:xfrm>
            <a:off x="8205788" y="6356350"/>
            <a:ext cx="481012" cy="366713"/>
          </a:xfrm>
          <a:noFill/>
          <a:ln>
            <a:miter lim="800000"/>
            <a:headEnd/>
            <a:tailEnd/>
          </a:ln>
        </p:spPr>
        <p:txBody>
          <a:bodyPr/>
          <a:lstStyle/>
          <a:p>
            <a:fld id="{B16B61BA-F106-1C44-8863-F85C12DC5976}" type="slidenum">
              <a:rPr lang="en-US"/>
              <a:pPr/>
              <a:t>20</a:t>
            </a:fld>
            <a:endParaRPr lang="en-US"/>
          </a:p>
        </p:txBody>
      </p:sp>
      <p:sp>
        <p:nvSpPr>
          <p:cNvPr id="51207" name="Rectangle 10"/>
          <p:cNvSpPr>
            <a:spLocks noChangeArrowheads="1"/>
          </p:cNvSpPr>
          <p:nvPr/>
        </p:nvSpPr>
        <p:spPr bwMode="auto">
          <a:xfrm>
            <a:off x="596900" y="1463675"/>
            <a:ext cx="5204443" cy="5170645"/>
          </a:xfrm>
          <a:prstGeom prst="rect">
            <a:avLst/>
          </a:prstGeom>
          <a:noFill/>
          <a:ln w="9525">
            <a:noFill/>
            <a:miter lim="800000"/>
            <a:headEnd/>
            <a:tailEnd/>
          </a:ln>
        </p:spPr>
        <p:txBody>
          <a:bodyPr wrap="square">
            <a:prstTxWarp prst="textNoShape">
              <a:avLst/>
            </a:prstTxWarp>
            <a:spAutoFit/>
          </a:bodyPr>
          <a:lstStyle/>
          <a:p>
            <a:pPr marL="457200" indent="-457200" eaLnBrk="1" hangingPunct="1">
              <a:spcAft>
                <a:spcPts val="1200"/>
              </a:spcAft>
              <a:buFont typeface="Calibri" pitchFamily="-103" charset="0"/>
              <a:buAutoNum type="arabicPeriod"/>
            </a:pPr>
            <a:r>
              <a:rPr lang="en-US" sz="2800" dirty="0">
                <a:solidFill>
                  <a:srgbClr val="BFBFBF"/>
                </a:solidFill>
                <a:latin typeface="Avenir Book" pitchFamily="-103" charset="0"/>
              </a:rPr>
              <a:t>Limited vacancies</a:t>
            </a:r>
          </a:p>
          <a:p>
            <a:pPr marL="457200" indent="-457200" eaLnBrk="1" hangingPunct="1">
              <a:spcAft>
                <a:spcPts val="1200"/>
              </a:spcAft>
              <a:buFont typeface="Calibri" pitchFamily="-103" charset="0"/>
              <a:buAutoNum type="arabicPeriod"/>
            </a:pPr>
            <a:r>
              <a:rPr lang="en-US" sz="2800" dirty="0">
                <a:solidFill>
                  <a:srgbClr val="BFBFBF"/>
                </a:solidFill>
                <a:latin typeface="Avenir Book" pitchFamily="-103" charset="0"/>
              </a:rPr>
              <a:t>Limited network access</a:t>
            </a:r>
            <a:endParaRPr lang="en-US" sz="2800" dirty="0">
              <a:solidFill>
                <a:srgbClr val="595959"/>
              </a:solidFill>
              <a:latin typeface="Avenir Book" pitchFamily="-103" charset="0"/>
            </a:endParaRPr>
          </a:p>
          <a:p>
            <a:pPr marL="457200" indent="-457200" eaLnBrk="1" hangingPunct="1">
              <a:spcAft>
                <a:spcPts val="1200"/>
              </a:spcAft>
              <a:buFont typeface="Calibri" pitchFamily="-103" charset="0"/>
              <a:buAutoNum type="arabicPeriod"/>
            </a:pPr>
            <a:r>
              <a:rPr lang="en-US" sz="2800" dirty="0">
                <a:solidFill>
                  <a:srgbClr val="00A0CF"/>
                </a:solidFill>
                <a:latin typeface="Avenir Book" pitchFamily="-103" charset="0"/>
              </a:rPr>
              <a:t>Racial stereotypes and foundation </a:t>
            </a:r>
            <a:r>
              <a:rPr lang="en-US" sz="2800" dirty="0" smtClean="0">
                <a:solidFill>
                  <a:srgbClr val="00A0CF"/>
                </a:solidFill>
                <a:latin typeface="Avenir Book" pitchFamily="-103" charset="0"/>
              </a:rPr>
              <a:t>cultures:</a:t>
            </a:r>
          </a:p>
          <a:p>
            <a:pPr marL="914400" lvl="1" indent="-457200" eaLnBrk="1" hangingPunct="1">
              <a:spcAft>
                <a:spcPts val="1200"/>
              </a:spcAft>
              <a:buFont typeface="Arial"/>
              <a:buChar char="•"/>
            </a:pPr>
            <a:r>
              <a:rPr lang="en-US" sz="2400" dirty="0" smtClean="0">
                <a:solidFill>
                  <a:srgbClr val="595959"/>
                </a:solidFill>
                <a:latin typeface="Avenir Book" pitchFamily="-103" charset="0"/>
              </a:rPr>
              <a:t>Assumptions </a:t>
            </a:r>
            <a:r>
              <a:rPr lang="en-US" sz="2400" dirty="0">
                <a:solidFill>
                  <a:srgbClr val="595959"/>
                </a:solidFill>
                <a:latin typeface="Avenir Book" pitchFamily="-103" charset="0"/>
              </a:rPr>
              <a:t>of being less </a:t>
            </a:r>
            <a:r>
              <a:rPr lang="en-US" sz="2400" dirty="0" smtClean="0">
                <a:solidFill>
                  <a:srgbClr val="595959"/>
                </a:solidFill>
                <a:latin typeface="Avenir Book" pitchFamily="-103" charset="0"/>
              </a:rPr>
              <a:t>competent</a:t>
            </a:r>
          </a:p>
          <a:p>
            <a:pPr marL="914400" lvl="1" indent="-457200" eaLnBrk="1" hangingPunct="1">
              <a:spcAft>
                <a:spcPts val="1200"/>
              </a:spcAft>
              <a:buFont typeface="Arial"/>
              <a:buChar char="•"/>
            </a:pPr>
            <a:r>
              <a:rPr lang="en-US" sz="2400" dirty="0" smtClean="0">
                <a:solidFill>
                  <a:srgbClr val="595959"/>
                </a:solidFill>
                <a:latin typeface="Avenir Book" pitchFamily="-103" charset="0"/>
              </a:rPr>
              <a:t>Lack </a:t>
            </a:r>
            <a:r>
              <a:rPr lang="en-US" sz="2400" dirty="0">
                <a:solidFill>
                  <a:srgbClr val="595959"/>
                </a:solidFill>
                <a:latin typeface="Avenir Book" pitchFamily="-103" charset="0"/>
              </a:rPr>
              <a:t>of familiarity with  the “</a:t>
            </a:r>
            <a:r>
              <a:rPr lang="en-US" altLang="ja-JP" sz="2400" dirty="0">
                <a:solidFill>
                  <a:srgbClr val="595959"/>
                </a:solidFill>
                <a:latin typeface="Avenir Book" pitchFamily="-103" charset="0"/>
              </a:rPr>
              <a:t>unwritten rules</a:t>
            </a:r>
            <a:r>
              <a:rPr lang="en-US" altLang="ja-JP" sz="2400" dirty="0" smtClean="0">
                <a:solidFill>
                  <a:srgbClr val="595959"/>
                </a:solidFill>
                <a:latin typeface="Avenir Book" pitchFamily="-103" charset="0"/>
              </a:rPr>
              <a:t>”</a:t>
            </a:r>
            <a:endParaRPr lang="en-US" altLang="ja-JP" sz="2400" dirty="0">
              <a:solidFill>
                <a:srgbClr val="595959"/>
              </a:solidFill>
              <a:latin typeface="Avenir Book" pitchFamily="-103" charset="0"/>
            </a:endParaRPr>
          </a:p>
          <a:p>
            <a:pPr marL="914400" lvl="1" indent="-457200" eaLnBrk="1" hangingPunct="1">
              <a:spcAft>
                <a:spcPts val="1200"/>
              </a:spcAft>
              <a:buFont typeface="Arial"/>
              <a:buChar char="•"/>
            </a:pPr>
            <a:r>
              <a:rPr lang="en-US" altLang="ja-JP" sz="2400" dirty="0" smtClean="0">
                <a:solidFill>
                  <a:srgbClr val="595959"/>
                </a:solidFill>
                <a:latin typeface="Avenir Book" pitchFamily="-103" charset="0"/>
              </a:rPr>
              <a:t>“Elitist</a:t>
            </a:r>
            <a:r>
              <a:rPr lang="en-US" altLang="ja-JP" sz="2400" dirty="0">
                <a:solidFill>
                  <a:srgbClr val="595959"/>
                </a:solidFill>
                <a:latin typeface="Avenir Book" pitchFamily="-103" charset="0"/>
              </a:rPr>
              <a:t>” or “out of touch” cultures that are unwelcoming or </a:t>
            </a:r>
            <a:r>
              <a:rPr lang="en-US" altLang="ja-JP" sz="2400" dirty="0" smtClean="0">
                <a:solidFill>
                  <a:srgbClr val="595959"/>
                </a:solidFill>
                <a:latin typeface="Avenir Book" pitchFamily="-103" charset="0"/>
              </a:rPr>
              <a:t>unfamiliar</a:t>
            </a:r>
            <a:endParaRPr lang="en-US" sz="2400" dirty="0">
              <a:solidFill>
                <a:srgbClr val="595959"/>
              </a:solidFill>
              <a:latin typeface="Avenir Book" pitchFamily="-103" charset="0"/>
            </a:endParaRPr>
          </a:p>
        </p:txBody>
      </p:sp>
      <p:sp>
        <p:nvSpPr>
          <p:cNvPr id="12" name="Rectangular Callout 11"/>
          <p:cNvSpPr/>
          <p:nvPr/>
        </p:nvSpPr>
        <p:spPr>
          <a:xfrm>
            <a:off x="5801343" y="1463676"/>
            <a:ext cx="3051817" cy="3061064"/>
          </a:xfrm>
          <a:prstGeom prst="wedgeRectCallout">
            <a:avLst>
              <a:gd name="adj1" fmla="val -44960"/>
              <a:gd name="adj2" fmla="val 65628"/>
            </a:avLst>
          </a:prstGeom>
          <a:solidFill>
            <a:srgbClr val="00A0CF"/>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r>
              <a:rPr lang="en-US" altLang="ja-JP" sz="2000" dirty="0" smtClean="0">
                <a:solidFill>
                  <a:srgbClr val="FFFFFF"/>
                </a:solidFill>
                <a:latin typeface="Avenir Book" pitchFamily="-103" charset="0"/>
                <a:ea typeface="Avenir Book" pitchFamily="-103" charset="0"/>
                <a:cs typeface="Avenir Book" pitchFamily="-103" charset="0"/>
              </a:rPr>
              <a:t>“People assume if you’re white, you’re making 10x the contribution [and] if you’re brown, your capacity is 10x less. What more does a person of color have to do to demonstrate their value and [get promoted]?”</a:t>
            </a:r>
            <a:endParaRPr lang="en-US" sz="2000" dirty="0">
              <a:solidFill>
                <a:srgbClr val="FFFFFF"/>
              </a:solidFill>
              <a:latin typeface="Avenir Book" pitchFamily="-103" charset="0"/>
              <a:ea typeface="Avenir Book" pitchFamily="-103" charset="0"/>
              <a:cs typeface="Avenir Book" pitchFamily="-103"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txBox="1">
            <a:spLocks/>
          </p:cNvSpPr>
          <p:nvPr/>
        </p:nvSpPr>
        <p:spPr bwMode="auto">
          <a:xfrm>
            <a:off x="304800" y="279400"/>
            <a:ext cx="5562600" cy="585788"/>
          </a:xfrm>
          <a:prstGeom prst="rect">
            <a:avLst/>
          </a:prstGeom>
          <a:noFill/>
          <a:ln w="9525">
            <a:noFill/>
            <a:miter lim="800000"/>
            <a:headEnd/>
            <a:tailEnd/>
          </a:ln>
        </p:spPr>
        <p:txBody>
          <a:bodyPr anchor="ctr">
            <a:prstTxWarp prst="textNoShape">
              <a:avLst/>
            </a:prstTxWarp>
          </a:bodyPr>
          <a:lstStyle/>
          <a:p>
            <a:pPr eaLnBrk="1" hangingPunct="1">
              <a:lnSpc>
                <a:spcPct val="140000"/>
              </a:lnSpc>
            </a:pPr>
            <a:r>
              <a:rPr lang="en-US" b="1">
                <a:solidFill>
                  <a:srgbClr val="0070C0"/>
                </a:solidFill>
                <a:latin typeface="Corbel" pitchFamily="-103" charset="0"/>
              </a:rPr>
              <a:t>WHAT WE DO</a:t>
            </a:r>
            <a:endParaRPr lang="en-US">
              <a:solidFill>
                <a:srgbClr val="0070C0"/>
              </a:solidFill>
              <a:latin typeface="Corbel" pitchFamily="-103" charset="0"/>
            </a:endParaRPr>
          </a:p>
        </p:txBody>
      </p:sp>
      <p:sp>
        <p:nvSpPr>
          <p:cNvPr id="6" name="Rectangle 5"/>
          <p:cNvSpPr/>
          <p:nvPr/>
        </p:nvSpPr>
        <p:spPr>
          <a:xfrm>
            <a:off x="0" y="0"/>
            <a:ext cx="9144000" cy="895350"/>
          </a:xfrm>
          <a:prstGeom prst="rect">
            <a:avLst/>
          </a:prstGeom>
          <a:solidFill>
            <a:srgbClr val="00A0CF"/>
          </a:solidFill>
          <a:ln>
            <a:solidFill>
              <a:srgbClr val="32B2D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53251" name="TextBox 5"/>
          <p:cNvSpPr txBox="1">
            <a:spLocks noChangeArrowheads="1"/>
          </p:cNvSpPr>
          <p:nvPr/>
        </p:nvSpPr>
        <p:spPr bwMode="auto">
          <a:xfrm>
            <a:off x="622300" y="61913"/>
            <a:ext cx="8659813" cy="584200"/>
          </a:xfrm>
          <a:prstGeom prst="rect">
            <a:avLst/>
          </a:prstGeom>
          <a:noFill/>
          <a:ln w="9525">
            <a:noFill/>
            <a:miter lim="800000"/>
            <a:headEnd/>
            <a:tailEnd/>
          </a:ln>
        </p:spPr>
        <p:txBody>
          <a:bodyPr>
            <a:prstTxWarp prst="textNoShape">
              <a:avLst/>
            </a:prstTxWarp>
            <a:spAutoFit/>
          </a:bodyPr>
          <a:lstStyle/>
          <a:p>
            <a:pPr eaLnBrk="1" hangingPunct="1"/>
            <a:r>
              <a:rPr lang="en-US" sz="3200">
                <a:solidFill>
                  <a:schemeClr val="bg1"/>
                </a:solidFill>
                <a:latin typeface="Corbel" pitchFamily="-103" charset="0"/>
              </a:rPr>
              <a:t> </a:t>
            </a:r>
          </a:p>
        </p:txBody>
      </p:sp>
      <p:sp>
        <p:nvSpPr>
          <p:cNvPr id="9" name="Right Arrow 8"/>
          <p:cNvSpPr/>
          <p:nvPr/>
        </p:nvSpPr>
        <p:spPr>
          <a:xfrm>
            <a:off x="0" y="107950"/>
            <a:ext cx="611188" cy="700088"/>
          </a:xfrm>
          <a:prstGeom prst="rightArrow">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53253" name="Rectangle 14"/>
          <p:cNvSpPr>
            <a:spLocks noGrp="1" noChangeArrowheads="1"/>
          </p:cNvSpPr>
          <p:nvPr>
            <p:ph type="title"/>
          </p:nvPr>
        </p:nvSpPr>
        <p:spPr bwMode="auto">
          <a:xfrm>
            <a:off x="611188" y="60325"/>
            <a:ext cx="8532812" cy="1143000"/>
          </a:xfrm>
          <a:noFill/>
          <a:ln>
            <a:miter lim="800000"/>
            <a:headEnd/>
            <a:tailEnd/>
          </a:ln>
        </p:spPr>
        <p:txBody>
          <a:bodyPr vert="horz" wrap="square" lIns="91440" tIns="45720" rIns="91440" bIns="45720" numCol="1" anchor="t" anchorCtr="0" compatLnSpc="1">
            <a:prstTxWarp prst="textNoShape">
              <a:avLst/>
            </a:prstTxWarp>
          </a:bodyPr>
          <a:lstStyle/>
          <a:p>
            <a:pPr marL="457200" indent="-457200" algn="l" eaLnBrk="1" hangingPunct="1"/>
            <a:r>
              <a:rPr lang="en-US" sz="4000" dirty="0">
                <a:solidFill>
                  <a:schemeClr val="tx2"/>
                </a:solidFill>
                <a:latin typeface="Avenir Book" pitchFamily="-103" charset="0"/>
                <a:ea typeface="Avenir Book" pitchFamily="-103" charset="0"/>
                <a:cs typeface="Avenir Book" pitchFamily="-103" charset="0"/>
              </a:rPr>
              <a:t>2. Advancement factors: </a:t>
            </a:r>
            <a:r>
              <a:rPr lang="en-US" sz="3800" dirty="0">
                <a:solidFill>
                  <a:srgbClr val="FFCC66"/>
                </a:solidFill>
                <a:latin typeface="Avenir Book" pitchFamily="-103" charset="0"/>
                <a:ea typeface="Avenir Book" pitchFamily="-103" charset="0"/>
                <a:cs typeface="Avenir Book" pitchFamily="-103" charset="0"/>
              </a:rPr>
              <a:t>Contributors</a:t>
            </a:r>
          </a:p>
        </p:txBody>
      </p:sp>
      <p:sp>
        <p:nvSpPr>
          <p:cNvPr id="53254" name="Slide Number Placeholder 1"/>
          <p:cNvSpPr>
            <a:spLocks noGrp="1"/>
          </p:cNvSpPr>
          <p:nvPr>
            <p:ph type="sldNum" sz="quarter" idx="12"/>
          </p:nvPr>
        </p:nvSpPr>
        <p:spPr bwMode="auto">
          <a:xfrm>
            <a:off x="8205788" y="6356350"/>
            <a:ext cx="481012" cy="366713"/>
          </a:xfrm>
          <a:noFill/>
          <a:ln>
            <a:miter lim="800000"/>
            <a:headEnd/>
            <a:tailEnd/>
          </a:ln>
        </p:spPr>
        <p:txBody>
          <a:bodyPr/>
          <a:lstStyle/>
          <a:p>
            <a:fld id="{6282DFAA-5ACA-824A-B59B-4F35A113D855}" type="slidenum">
              <a:rPr lang="en-US"/>
              <a:pPr/>
              <a:t>21</a:t>
            </a:fld>
            <a:endParaRPr lang="en-US"/>
          </a:p>
        </p:txBody>
      </p:sp>
      <p:sp>
        <p:nvSpPr>
          <p:cNvPr id="53255" name="Rectangle 9"/>
          <p:cNvSpPr>
            <a:spLocks noChangeArrowheads="1"/>
          </p:cNvSpPr>
          <p:nvPr/>
        </p:nvSpPr>
        <p:spPr bwMode="auto">
          <a:xfrm>
            <a:off x="520700" y="1203325"/>
            <a:ext cx="8623300" cy="954107"/>
          </a:xfrm>
          <a:prstGeom prst="rect">
            <a:avLst/>
          </a:prstGeom>
          <a:noFill/>
          <a:ln w="9525">
            <a:noFill/>
            <a:miter lim="800000"/>
            <a:headEnd/>
            <a:tailEnd/>
          </a:ln>
        </p:spPr>
        <p:txBody>
          <a:bodyPr>
            <a:prstTxWarp prst="textNoShape">
              <a:avLst/>
            </a:prstTxWarp>
            <a:spAutoFit/>
          </a:bodyPr>
          <a:lstStyle/>
          <a:p>
            <a:pPr eaLnBrk="1" hangingPunct="1">
              <a:spcAft>
                <a:spcPts val="1200"/>
              </a:spcAft>
            </a:pPr>
            <a:r>
              <a:rPr lang="en-US" sz="2800" dirty="0">
                <a:solidFill>
                  <a:srgbClr val="595959"/>
                </a:solidFill>
                <a:latin typeface="Avenir Book" pitchFamily="-103" charset="0"/>
              </a:rPr>
              <a:t>Interviewees overwhelmingly cited a few field- and organization-level </a:t>
            </a:r>
            <a:r>
              <a:rPr lang="en-US" sz="2800" dirty="0">
                <a:solidFill>
                  <a:srgbClr val="00A0CF"/>
                </a:solidFill>
                <a:latin typeface="Avenir Book" pitchFamily="-103" charset="0"/>
              </a:rPr>
              <a:t>contributors to </a:t>
            </a:r>
            <a:r>
              <a:rPr lang="en-US" sz="2800" dirty="0" smtClean="0">
                <a:solidFill>
                  <a:srgbClr val="00A0CF"/>
                </a:solidFill>
                <a:latin typeface="Avenir Book" pitchFamily="-103" charset="0"/>
              </a:rPr>
              <a:t>advancement:</a:t>
            </a:r>
          </a:p>
        </p:txBody>
      </p:sp>
      <p:sp>
        <p:nvSpPr>
          <p:cNvPr id="12" name="Rectangular Callout 11"/>
          <p:cNvSpPr/>
          <p:nvPr/>
        </p:nvSpPr>
        <p:spPr>
          <a:xfrm>
            <a:off x="5444751" y="3072364"/>
            <a:ext cx="2761037" cy="2516034"/>
          </a:xfrm>
          <a:prstGeom prst="wedgeRectCallout">
            <a:avLst>
              <a:gd name="adj1" fmla="val -44960"/>
              <a:gd name="adj2" fmla="val 65628"/>
            </a:avLst>
          </a:prstGeom>
          <a:solidFill>
            <a:srgbClr val="00A0CF"/>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r>
              <a:rPr lang="ja-JP" altLang="en-US" sz="2000" dirty="0">
                <a:solidFill>
                  <a:srgbClr val="FFFFFF"/>
                </a:solidFill>
                <a:latin typeface="Avenir Book" pitchFamily="-103" charset="0"/>
                <a:ea typeface="Avenir Book" pitchFamily="-103" charset="0"/>
                <a:cs typeface="Avenir Book" pitchFamily="-103" charset="0"/>
              </a:rPr>
              <a:t>“</a:t>
            </a:r>
            <a:r>
              <a:rPr lang="en-US" altLang="ja-JP" sz="2000" dirty="0">
                <a:solidFill>
                  <a:srgbClr val="FFFFFF"/>
                </a:solidFill>
                <a:latin typeface="Avenir Book" pitchFamily="-103" charset="0"/>
                <a:ea typeface="Avenir Book" pitchFamily="-103" charset="0"/>
                <a:cs typeface="Avenir Book" pitchFamily="-103" charset="0"/>
              </a:rPr>
              <a:t>Mentors help us navigate… formal and informal cultural norms that we often just do not understand or we are left out of understanding.</a:t>
            </a:r>
            <a:r>
              <a:rPr lang="ja-JP" altLang="en-US" sz="2000" dirty="0">
                <a:solidFill>
                  <a:srgbClr val="FFFFFF"/>
                </a:solidFill>
                <a:latin typeface="Avenir Book" pitchFamily="-103" charset="0"/>
                <a:ea typeface="Avenir Book" pitchFamily="-103" charset="0"/>
                <a:cs typeface="Avenir Book" pitchFamily="-103" charset="0"/>
              </a:rPr>
              <a:t>”</a:t>
            </a:r>
            <a:endParaRPr lang="en-US" sz="2000" dirty="0">
              <a:solidFill>
                <a:srgbClr val="FFFFFF"/>
              </a:solidFill>
              <a:latin typeface="Avenir Book" pitchFamily="-103" charset="0"/>
              <a:ea typeface="Avenir Book" pitchFamily="-103" charset="0"/>
              <a:cs typeface="Avenir Book" pitchFamily="-103" charset="0"/>
            </a:endParaRPr>
          </a:p>
        </p:txBody>
      </p:sp>
      <p:sp>
        <p:nvSpPr>
          <p:cNvPr id="2" name="TextBox 1"/>
          <p:cNvSpPr txBox="1"/>
          <p:nvPr/>
        </p:nvSpPr>
        <p:spPr>
          <a:xfrm>
            <a:off x="611188" y="2208042"/>
            <a:ext cx="4833563" cy="3046988"/>
          </a:xfrm>
          <a:prstGeom prst="rect">
            <a:avLst/>
          </a:prstGeom>
          <a:noFill/>
        </p:spPr>
        <p:txBody>
          <a:bodyPr wrap="square" rtlCol="0">
            <a:spAutoFit/>
          </a:bodyPr>
          <a:lstStyle/>
          <a:p>
            <a:pPr marL="514350" indent="-514350" eaLnBrk="1" hangingPunct="1">
              <a:spcAft>
                <a:spcPts val="1200"/>
              </a:spcAft>
              <a:buFont typeface="+mj-lt"/>
              <a:buAutoNum type="arabicPeriod"/>
            </a:pPr>
            <a:r>
              <a:rPr lang="en-US" sz="2800" dirty="0">
                <a:solidFill>
                  <a:srgbClr val="00A0CF"/>
                </a:solidFill>
                <a:latin typeface="Avenir Book" pitchFamily="-103" charset="0"/>
              </a:rPr>
              <a:t>Mentors</a:t>
            </a:r>
            <a:r>
              <a:rPr lang="en-US" sz="2800" dirty="0">
                <a:solidFill>
                  <a:srgbClr val="595959"/>
                </a:solidFill>
                <a:latin typeface="Avenir Book" pitchFamily="-103" charset="0"/>
              </a:rPr>
              <a:t>, who supported mentees by serving as:</a:t>
            </a:r>
          </a:p>
          <a:p>
            <a:pPr marL="971550" lvl="1" indent="-514350" eaLnBrk="1" hangingPunct="1">
              <a:spcAft>
                <a:spcPts val="1200"/>
              </a:spcAft>
              <a:buFont typeface="Arial"/>
              <a:buChar char="•"/>
            </a:pPr>
            <a:r>
              <a:rPr lang="en-US" sz="2400" dirty="0">
                <a:solidFill>
                  <a:srgbClr val="595959"/>
                </a:solidFill>
                <a:latin typeface="Avenir Book" pitchFamily="-103" charset="0"/>
              </a:rPr>
              <a:t>Advisors or Coaches</a:t>
            </a:r>
          </a:p>
          <a:p>
            <a:pPr marL="971550" lvl="1" indent="-514350" eaLnBrk="1" hangingPunct="1">
              <a:spcAft>
                <a:spcPts val="1200"/>
              </a:spcAft>
              <a:buFont typeface="Arial"/>
              <a:buChar char="•"/>
            </a:pPr>
            <a:r>
              <a:rPr lang="en-US" sz="2400" dirty="0">
                <a:solidFill>
                  <a:srgbClr val="595959"/>
                </a:solidFill>
                <a:latin typeface="Avenir Book" pitchFamily="-103" charset="0"/>
              </a:rPr>
              <a:t>Sponsors</a:t>
            </a:r>
          </a:p>
          <a:p>
            <a:pPr marL="971550" lvl="1" indent="-514350" eaLnBrk="1" hangingPunct="1">
              <a:spcAft>
                <a:spcPts val="1200"/>
              </a:spcAft>
              <a:buFont typeface="Arial"/>
              <a:buChar char="•"/>
            </a:pPr>
            <a:r>
              <a:rPr lang="en-US" sz="2400" dirty="0">
                <a:solidFill>
                  <a:srgbClr val="595959"/>
                </a:solidFill>
                <a:latin typeface="Avenir Book" pitchFamily="-103" charset="0"/>
              </a:rPr>
              <a:t>Advocates</a:t>
            </a:r>
          </a:p>
          <a:p>
            <a:pPr marL="971550" lvl="1" indent="-514350" eaLnBrk="1" hangingPunct="1">
              <a:spcAft>
                <a:spcPts val="1200"/>
              </a:spcAft>
              <a:buFont typeface="Arial"/>
              <a:buChar char="•"/>
            </a:pPr>
            <a:r>
              <a:rPr lang="en-US" sz="2400" dirty="0">
                <a:solidFill>
                  <a:srgbClr val="595959"/>
                </a:solidFill>
                <a:latin typeface="Avenir Book" pitchFamily="-103" charset="0"/>
              </a:rPr>
              <a:t>Promoters</a:t>
            </a:r>
            <a:endParaRPr lang="en-US" sz="2400" dirty="0">
              <a:solidFill>
                <a:srgbClr val="595959"/>
              </a:solidFill>
              <a:latin typeface="Avenir Book" pitchFamily="-103" charset="0"/>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txBox="1">
            <a:spLocks/>
          </p:cNvSpPr>
          <p:nvPr/>
        </p:nvSpPr>
        <p:spPr bwMode="auto">
          <a:xfrm>
            <a:off x="304800" y="279400"/>
            <a:ext cx="5562600" cy="585788"/>
          </a:xfrm>
          <a:prstGeom prst="rect">
            <a:avLst/>
          </a:prstGeom>
          <a:noFill/>
          <a:ln w="9525">
            <a:noFill/>
            <a:miter lim="800000"/>
            <a:headEnd/>
            <a:tailEnd/>
          </a:ln>
        </p:spPr>
        <p:txBody>
          <a:bodyPr anchor="ctr">
            <a:prstTxWarp prst="textNoShape">
              <a:avLst/>
            </a:prstTxWarp>
          </a:bodyPr>
          <a:lstStyle/>
          <a:p>
            <a:pPr eaLnBrk="1" hangingPunct="1">
              <a:lnSpc>
                <a:spcPct val="140000"/>
              </a:lnSpc>
            </a:pPr>
            <a:r>
              <a:rPr lang="en-US" b="1">
                <a:solidFill>
                  <a:srgbClr val="0070C0"/>
                </a:solidFill>
                <a:latin typeface="Corbel" pitchFamily="-103" charset="0"/>
              </a:rPr>
              <a:t>WHAT WE DO</a:t>
            </a:r>
            <a:endParaRPr lang="en-US">
              <a:solidFill>
                <a:srgbClr val="0070C0"/>
              </a:solidFill>
              <a:latin typeface="Corbel" pitchFamily="-103" charset="0"/>
            </a:endParaRPr>
          </a:p>
        </p:txBody>
      </p:sp>
      <p:sp>
        <p:nvSpPr>
          <p:cNvPr id="6" name="Rectangle 5"/>
          <p:cNvSpPr/>
          <p:nvPr/>
        </p:nvSpPr>
        <p:spPr>
          <a:xfrm>
            <a:off x="0" y="0"/>
            <a:ext cx="9144000" cy="895350"/>
          </a:xfrm>
          <a:prstGeom prst="rect">
            <a:avLst/>
          </a:prstGeom>
          <a:solidFill>
            <a:srgbClr val="00A0CF"/>
          </a:solidFill>
          <a:ln>
            <a:solidFill>
              <a:srgbClr val="32B2D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53251" name="TextBox 5"/>
          <p:cNvSpPr txBox="1">
            <a:spLocks noChangeArrowheads="1"/>
          </p:cNvSpPr>
          <p:nvPr/>
        </p:nvSpPr>
        <p:spPr bwMode="auto">
          <a:xfrm>
            <a:off x="622300" y="61913"/>
            <a:ext cx="8659813" cy="584200"/>
          </a:xfrm>
          <a:prstGeom prst="rect">
            <a:avLst/>
          </a:prstGeom>
          <a:noFill/>
          <a:ln w="9525">
            <a:noFill/>
            <a:miter lim="800000"/>
            <a:headEnd/>
            <a:tailEnd/>
          </a:ln>
        </p:spPr>
        <p:txBody>
          <a:bodyPr>
            <a:prstTxWarp prst="textNoShape">
              <a:avLst/>
            </a:prstTxWarp>
            <a:spAutoFit/>
          </a:bodyPr>
          <a:lstStyle/>
          <a:p>
            <a:pPr eaLnBrk="1" hangingPunct="1"/>
            <a:r>
              <a:rPr lang="en-US" sz="3200">
                <a:solidFill>
                  <a:schemeClr val="bg1"/>
                </a:solidFill>
                <a:latin typeface="Corbel" pitchFamily="-103" charset="0"/>
              </a:rPr>
              <a:t> </a:t>
            </a:r>
          </a:p>
        </p:txBody>
      </p:sp>
      <p:sp>
        <p:nvSpPr>
          <p:cNvPr id="9" name="Right Arrow 8"/>
          <p:cNvSpPr/>
          <p:nvPr/>
        </p:nvSpPr>
        <p:spPr>
          <a:xfrm>
            <a:off x="0" y="107950"/>
            <a:ext cx="611188" cy="700088"/>
          </a:xfrm>
          <a:prstGeom prst="rightArrow">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53253" name="Rectangle 14"/>
          <p:cNvSpPr>
            <a:spLocks noGrp="1" noChangeArrowheads="1"/>
          </p:cNvSpPr>
          <p:nvPr>
            <p:ph type="title"/>
          </p:nvPr>
        </p:nvSpPr>
        <p:spPr bwMode="auto">
          <a:xfrm>
            <a:off x="611188" y="60325"/>
            <a:ext cx="8532812" cy="1143000"/>
          </a:xfrm>
          <a:noFill/>
          <a:ln>
            <a:miter lim="800000"/>
            <a:headEnd/>
            <a:tailEnd/>
          </a:ln>
        </p:spPr>
        <p:txBody>
          <a:bodyPr vert="horz" wrap="square" lIns="91440" tIns="45720" rIns="91440" bIns="45720" numCol="1" anchor="t" anchorCtr="0" compatLnSpc="1">
            <a:prstTxWarp prst="textNoShape">
              <a:avLst/>
            </a:prstTxWarp>
          </a:bodyPr>
          <a:lstStyle/>
          <a:p>
            <a:pPr marL="457200" indent="-457200" algn="l" eaLnBrk="1" hangingPunct="1"/>
            <a:r>
              <a:rPr lang="en-US" sz="4000" dirty="0">
                <a:solidFill>
                  <a:schemeClr val="tx2"/>
                </a:solidFill>
                <a:latin typeface="Avenir Book" pitchFamily="-103" charset="0"/>
                <a:ea typeface="Avenir Book" pitchFamily="-103" charset="0"/>
                <a:cs typeface="Avenir Book" pitchFamily="-103" charset="0"/>
              </a:rPr>
              <a:t>2. Advancement factors: </a:t>
            </a:r>
            <a:r>
              <a:rPr lang="en-US" sz="3800" dirty="0">
                <a:solidFill>
                  <a:srgbClr val="FFCC66"/>
                </a:solidFill>
                <a:latin typeface="Avenir Book" pitchFamily="-103" charset="0"/>
                <a:ea typeface="Avenir Book" pitchFamily="-103" charset="0"/>
                <a:cs typeface="Avenir Book" pitchFamily="-103" charset="0"/>
              </a:rPr>
              <a:t>Contributors</a:t>
            </a:r>
          </a:p>
        </p:txBody>
      </p:sp>
      <p:sp>
        <p:nvSpPr>
          <p:cNvPr id="53254" name="Slide Number Placeholder 1"/>
          <p:cNvSpPr>
            <a:spLocks noGrp="1"/>
          </p:cNvSpPr>
          <p:nvPr>
            <p:ph type="sldNum" sz="quarter" idx="12"/>
          </p:nvPr>
        </p:nvSpPr>
        <p:spPr bwMode="auto">
          <a:xfrm>
            <a:off x="8205788" y="6356350"/>
            <a:ext cx="481012" cy="366713"/>
          </a:xfrm>
          <a:noFill/>
          <a:ln>
            <a:miter lim="800000"/>
            <a:headEnd/>
            <a:tailEnd/>
          </a:ln>
        </p:spPr>
        <p:txBody>
          <a:bodyPr/>
          <a:lstStyle/>
          <a:p>
            <a:fld id="{6282DFAA-5ACA-824A-B59B-4F35A113D855}" type="slidenum">
              <a:rPr lang="en-US"/>
              <a:pPr/>
              <a:t>22</a:t>
            </a:fld>
            <a:endParaRPr lang="en-US"/>
          </a:p>
        </p:txBody>
      </p:sp>
      <p:sp>
        <p:nvSpPr>
          <p:cNvPr id="53255" name="Rectangle 9"/>
          <p:cNvSpPr>
            <a:spLocks noChangeArrowheads="1"/>
          </p:cNvSpPr>
          <p:nvPr/>
        </p:nvSpPr>
        <p:spPr bwMode="auto">
          <a:xfrm>
            <a:off x="520700" y="1203325"/>
            <a:ext cx="8623300" cy="954107"/>
          </a:xfrm>
          <a:prstGeom prst="rect">
            <a:avLst/>
          </a:prstGeom>
          <a:noFill/>
          <a:ln w="9525">
            <a:noFill/>
            <a:miter lim="800000"/>
            <a:headEnd/>
            <a:tailEnd/>
          </a:ln>
        </p:spPr>
        <p:txBody>
          <a:bodyPr>
            <a:prstTxWarp prst="textNoShape">
              <a:avLst/>
            </a:prstTxWarp>
            <a:spAutoFit/>
          </a:bodyPr>
          <a:lstStyle/>
          <a:p>
            <a:pPr eaLnBrk="1" hangingPunct="1">
              <a:spcAft>
                <a:spcPts val="1200"/>
              </a:spcAft>
            </a:pPr>
            <a:r>
              <a:rPr lang="en-US" sz="2800" dirty="0">
                <a:solidFill>
                  <a:srgbClr val="595959"/>
                </a:solidFill>
                <a:latin typeface="Avenir Book" pitchFamily="-103" charset="0"/>
              </a:rPr>
              <a:t>Interviewees overwhelmingly cited a few field- and organization-level </a:t>
            </a:r>
            <a:r>
              <a:rPr lang="en-US" sz="2800" dirty="0">
                <a:solidFill>
                  <a:srgbClr val="00A0CF"/>
                </a:solidFill>
                <a:latin typeface="Avenir Book" pitchFamily="-103" charset="0"/>
              </a:rPr>
              <a:t>contributors to </a:t>
            </a:r>
            <a:r>
              <a:rPr lang="en-US" sz="2800" dirty="0" smtClean="0">
                <a:solidFill>
                  <a:srgbClr val="00A0CF"/>
                </a:solidFill>
                <a:latin typeface="Avenir Book" pitchFamily="-103" charset="0"/>
              </a:rPr>
              <a:t>advancement:</a:t>
            </a:r>
          </a:p>
        </p:txBody>
      </p:sp>
      <p:sp>
        <p:nvSpPr>
          <p:cNvPr id="12" name="Rectangular Callout 11"/>
          <p:cNvSpPr/>
          <p:nvPr/>
        </p:nvSpPr>
        <p:spPr>
          <a:xfrm>
            <a:off x="6407474" y="2943781"/>
            <a:ext cx="2476582" cy="2298289"/>
          </a:xfrm>
          <a:prstGeom prst="wedgeRectCallout">
            <a:avLst>
              <a:gd name="adj1" fmla="val -44960"/>
              <a:gd name="adj2" fmla="val 65628"/>
            </a:avLst>
          </a:prstGeom>
          <a:solidFill>
            <a:srgbClr val="00A0CF"/>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r>
              <a:rPr lang="en-US" sz="2000" dirty="0">
                <a:solidFill>
                  <a:srgbClr val="FFFFFF"/>
                </a:solidFill>
                <a:latin typeface="Avenir Book" pitchFamily="-103" charset="0"/>
                <a:ea typeface="Avenir Book" pitchFamily="-103" charset="0"/>
                <a:cs typeface="Avenir Book" pitchFamily="-103" charset="0"/>
              </a:rPr>
              <a:t>“[The identity-based affinity group] </a:t>
            </a:r>
            <a:r>
              <a:rPr lang="en-US" altLang="ja-JP" sz="2000" dirty="0">
                <a:solidFill>
                  <a:srgbClr val="FFFFFF"/>
                </a:solidFill>
                <a:latin typeface="Avenir Book" pitchFamily="-103" charset="0"/>
                <a:ea typeface="Avenir Book" pitchFamily="-103" charset="0"/>
                <a:cs typeface="Avenir Book" pitchFamily="-103" charset="0"/>
              </a:rPr>
              <a:t>fed a part of me that wasn’t being fed at [my foundation].</a:t>
            </a:r>
            <a:r>
              <a:rPr lang="ja-JP" altLang="en-US" sz="2000" dirty="0">
                <a:solidFill>
                  <a:srgbClr val="FFFFFF"/>
                </a:solidFill>
                <a:latin typeface="Avenir Book" pitchFamily="-103" charset="0"/>
                <a:ea typeface="Avenir Book" pitchFamily="-103" charset="0"/>
                <a:cs typeface="Avenir Book" pitchFamily="-103" charset="0"/>
              </a:rPr>
              <a:t>”</a:t>
            </a:r>
            <a:endParaRPr lang="en-US" sz="2000" dirty="0">
              <a:solidFill>
                <a:srgbClr val="FFFFFF"/>
              </a:solidFill>
              <a:latin typeface="Avenir Book" pitchFamily="-103" charset="0"/>
              <a:ea typeface="Avenir Book" pitchFamily="-103" charset="0"/>
              <a:cs typeface="Avenir Book" pitchFamily="-103" charset="0"/>
            </a:endParaRPr>
          </a:p>
        </p:txBody>
      </p:sp>
      <p:sp>
        <p:nvSpPr>
          <p:cNvPr id="2" name="TextBox 1"/>
          <p:cNvSpPr txBox="1"/>
          <p:nvPr/>
        </p:nvSpPr>
        <p:spPr>
          <a:xfrm>
            <a:off x="622300" y="2164750"/>
            <a:ext cx="5392211" cy="4216539"/>
          </a:xfrm>
          <a:prstGeom prst="rect">
            <a:avLst/>
          </a:prstGeom>
          <a:noFill/>
        </p:spPr>
        <p:txBody>
          <a:bodyPr wrap="square" rtlCol="0">
            <a:spAutoFit/>
          </a:bodyPr>
          <a:lstStyle/>
          <a:p>
            <a:pPr marL="514350" indent="-514350" eaLnBrk="1" hangingPunct="1">
              <a:spcAft>
                <a:spcPts val="1200"/>
              </a:spcAft>
              <a:buFont typeface="+mj-lt"/>
              <a:buAutoNum type="arabicPeriod"/>
            </a:pPr>
            <a:r>
              <a:rPr lang="en-US" sz="2800" dirty="0" smtClean="0">
                <a:solidFill>
                  <a:srgbClr val="BFBFBF"/>
                </a:solidFill>
                <a:latin typeface="Avenir Book" pitchFamily="-103" charset="0"/>
              </a:rPr>
              <a:t>Mentors</a:t>
            </a:r>
          </a:p>
          <a:p>
            <a:pPr marL="514350" indent="-514350" eaLnBrk="1" hangingPunct="1">
              <a:spcAft>
                <a:spcPts val="1200"/>
              </a:spcAft>
              <a:buFont typeface="+mj-lt"/>
              <a:buAutoNum type="arabicPeriod"/>
            </a:pPr>
            <a:r>
              <a:rPr lang="en-US" sz="2800" dirty="0" smtClean="0">
                <a:solidFill>
                  <a:srgbClr val="00A0CF"/>
                </a:solidFill>
                <a:latin typeface="Avenir Book" pitchFamily="-103" charset="0"/>
              </a:rPr>
              <a:t>Affinity </a:t>
            </a:r>
            <a:r>
              <a:rPr lang="en-US" sz="2800" dirty="0">
                <a:solidFill>
                  <a:srgbClr val="00A0CF"/>
                </a:solidFill>
                <a:latin typeface="Avenir Book" pitchFamily="-103" charset="0"/>
              </a:rPr>
              <a:t>groups</a:t>
            </a:r>
            <a:r>
              <a:rPr lang="en-US" sz="2800" dirty="0">
                <a:solidFill>
                  <a:srgbClr val="595959"/>
                </a:solidFill>
                <a:latin typeface="Avenir Book" pitchFamily="-103" charset="0"/>
              </a:rPr>
              <a:t>, which provided critical benefits:</a:t>
            </a:r>
          </a:p>
          <a:p>
            <a:pPr marL="914400" lvl="1" indent="-457200" eaLnBrk="1" hangingPunct="1">
              <a:spcAft>
                <a:spcPts val="1200"/>
              </a:spcAft>
              <a:buFont typeface="Arial"/>
              <a:buChar char="•"/>
            </a:pPr>
            <a:r>
              <a:rPr lang="en-US" sz="2400" dirty="0">
                <a:solidFill>
                  <a:srgbClr val="595959"/>
                </a:solidFill>
                <a:latin typeface="Avenir Book" pitchFamily="-103" charset="0"/>
              </a:rPr>
              <a:t>Networking and mentor recruitment</a:t>
            </a:r>
          </a:p>
          <a:p>
            <a:pPr marL="914400" lvl="1" indent="-457200" eaLnBrk="1" hangingPunct="1">
              <a:spcAft>
                <a:spcPts val="1200"/>
              </a:spcAft>
              <a:buFont typeface="Arial"/>
              <a:buChar char="•"/>
            </a:pPr>
            <a:r>
              <a:rPr lang="en-US" sz="2400" dirty="0">
                <a:solidFill>
                  <a:srgbClr val="595959"/>
                </a:solidFill>
                <a:latin typeface="Avenir Book" pitchFamily="-103" charset="0"/>
              </a:rPr>
              <a:t>Support and belonging</a:t>
            </a:r>
          </a:p>
          <a:p>
            <a:pPr marL="914400" lvl="1" indent="-457200" eaLnBrk="1" hangingPunct="1">
              <a:spcAft>
                <a:spcPts val="1200"/>
              </a:spcAft>
              <a:buFont typeface="Arial"/>
              <a:buChar char="•"/>
            </a:pPr>
            <a:r>
              <a:rPr lang="en-US" sz="2400" dirty="0">
                <a:solidFill>
                  <a:srgbClr val="595959"/>
                </a:solidFill>
                <a:latin typeface="Avenir Book" pitchFamily="-103" charset="0"/>
              </a:rPr>
              <a:t>Opportunities to develop leadership skills and gain greater visibility </a:t>
            </a:r>
            <a:r>
              <a:rPr lang="en-US" sz="2400" dirty="0" smtClean="0">
                <a:solidFill>
                  <a:srgbClr val="595959"/>
                </a:solidFill>
                <a:latin typeface="Avenir Book" pitchFamily="-103" charset="0"/>
              </a:rPr>
              <a:t>nationally</a:t>
            </a:r>
            <a:endParaRPr lang="en-US" sz="2400" dirty="0">
              <a:solidFill>
                <a:srgbClr val="595959"/>
              </a:solidFill>
              <a:latin typeface="Avenir Book" pitchFamily="-103" charset="0"/>
            </a:endParaRPr>
          </a:p>
        </p:txBody>
      </p:sp>
    </p:spTree>
    <p:extLst>
      <p:ext uri="{BB962C8B-B14F-4D97-AF65-F5344CB8AC3E}">
        <p14:creationId xmlns:p14="http://schemas.microsoft.com/office/powerpoint/2010/main" val="221960671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txBox="1">
            <a:spLocks/>
          </p:cNvSpPr>
          <p:nvPr/>
        </p:nvSpPr>
        <p:spPr bwMode="auto">
          <a:xfrm>
            <a:off x="304800" y="279400"/>
            <a:ext cx="5562600" cy="585788"/>
          </a:xfrm>
          <a:prstGeom prst="rect">
            <a:avLst/>
          </a:prstGeom>
          <a:noFill/>
          <a:ln w="9525">
            <a:noFill/>
            <a:miter lim="800000"/>
            <a:headEnd/>
            <a:tailEnd/>
          </a:ln>
        </p:spPr>
        <p:txBody>
          <a:bodyPr anchor="ctr">
            <a:prstTxWarp prst="textNoShape">
              <a:avLst/>
            </a:prstTxWarp>
          </a:bodyPr>
          <a:lstStyle/>
          <a:p>
            <a:pPr eaLnBrk="1" hangingPunct="1">
              <a:lnSpc>
                <a:spcPct val="140000"/>
              </a:lnSpc>
            </a:pPr>
            <a:r>
              <a:rPr lang="en-US" b="1">
                <a:solidFill>
                  <a:srgbClr val="0070C0"/>
                </a:solidFill>
                <a:latin typeface="Corbel" pitchFamily="-103" charset="0"/>
              </a:rPr>
              <a:t>WHAT WE DO</a:t>
            </a:r>
            <a:endParaRPr lang="en-US">
              <a:solidFill>
                <a:srgbClr val="0070C0"/>
              </a:solidFill>
              <a:latin typeface="Corbel" pitchFamily="-103" charset="0"/>
            </a:endParaRPr>
          </a:p>
        </p:txBody>
      </p:sp>
      <p:sp>
        <p:nvSpPr>
          <p:cNvPr id="6" name="Rectangle 5"/>
          <p:cNvSpPr/>
          <p:nvPr/>
        </p:nvSpPr>
        <p:spPr>
          <a:xfrm>
            <a:off x="0" y="0"/>
            <a:ext cx="9144000" cy="895350"/>
          </a:xfrm>
          <a:prstGeom prst="rect">
            <a:avLst/>
          </a:prstGeom>
          <a:solidFill>
            <a:srgbClr val="00A0CF"/>
          </a:solidFill>
          <a:ln>
            <a:solidFill>
              <a:srgbClr val="32B2D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53251" name="TextBox 5"/>
          <p:cNvSpPr txBox="1">
            <a:spLocks noChangeArrowheads="1"/>
          </p:cNvSpPr>
          <p:nvPr/>
        </p:nvSpPr>
        <p:spPr bwMode="auto">
          <a:xfrm>
            <a:off x="622300" y="61913"/>
            <a:ext cx="8659813" cy="584200"/>
          </a:xfrm>
          <a:prstGeom prst="rect">
            <a:avLst/>
          </a:prstGeom>
          <a:noFill/>
          <a:ln w="9525">
            <a:noFill/>
            <a:miter lim="800000"/>
            <a:headEnd/>
            <a:tailEnd/>
          </a:ln>
        </p:spPr>
        <p:txBody>
          <a:bodyPr>
            <a:prstTxWarp prst="textNoShape">
              <a:avLst/>
            </a:prstTxWarp>
            <a:spAutoFit/>
          </a:bodyPr>
          <a:lstStyle/>
          <a:p>
            <a:pPr eaLnBrk="1" hangingPunct="1"/>
            <a:r>
              <a:rPr lang="en-US" sz="3200">
                <a:solidFill>
                  <a:schemeClr val="bg1"/>
                </a:solidFill>
                <a:latin typeface="Corbel" pitchFamily="-103" charset="0"/>
              </a:rPr>
              <a:t> </a:t>
            </a:r>
          </a:p>
        </p:txBody>
      </p:sp>
      <p:sp>
        <p:nvSpPr>
          <p:cNvPr id="9" name="Right Arrow 8"/>
          <p:cNvSpPr/>
          <p:nvPr/>
        </p:nvSpPr>
        <p:spPr>
          <a:xfrm>
            <a:off x="0" y="107950"/>
            <a:ext cx="611188" cy="700088"/>
          </a:xfrm>
          <a:prstGeom prst="rightArrow">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53253" name="Rectangle 14"/>
          <p:cNvSpPr>
            <a:spLocks noGrp="1" noChangeArrowheads="1"/>
          </p:cNvSpPr>
          <p:nvPr>
            <p:ph type="title"/>
          </p:nvPr>
        </p:nvSpPr>
        <p:spPr bwMode="auto">
          <a:xfrm>
            <a:off x="611188" y="60325"/>
            <a:ext cx="8532812" cy="1143000"/>
          </a:xfrm>
          <a:noFill/>
          <a:ln>
            <a:miter lim="800000"/>
            <a:headEnd/>
            <a:tailEnd/>
          </a:ln>
        </p:spPr>
        <p:txBody>
          <a:bodyPr vert="horz" wrap="square" lIns="91440" tIns="45720" rIns="91440" bIns="45720" numCol="1" anchor="t" anchorCtr="0" compatLnSpc="1">
            <a:prstTxWarp prst="textNoShape">
              <a:avLst/>
            </a:prstTxWarp>
          </a:bodyPr>
          <a:lstStyle/>
          <a:p>
            <a:pPr marL="457200" indent="-457200" algn="l" eaLnBrk="1" hangingPunct="1"/>
            <a:r>
              <a:rPr lang="en-US" sz="4000" dirty="0">
                <a:solidFill>
                  <a:schemeClr val="tx2"/>
                </a:solidFill>
                <a:latin typeface="Avenir Book" pitchFamily="-103" charset="0"/>
                <a:ea typeface="Avenir Book" pitchFamily="-103" charset="0"/>
                <a:cs typeface="Avenir Book" pitchFamily="-103" charset="0"/>
              </a:rPr>
              <a:t>2. Advancement factors: </a:t>
            </a:r>
            <a:r>
              <a:rPr lang="en-US" sz="3800" dirty="0">
                <a:solidFill>
                  <a:srgbClr val="FFCC66"/>
                </a:solidFill>
                <a:latin typeface="Avenir Book" pitchFamily="-103" charset="0"/>
                <a:ea typeface="Avenir Book" pitchFamily="-103" charset="0"/>
                <a:cs typeface="Avenir Book" pitchFamily="-103" charset="0"/>
              </a:rPr>
              <a:t>Contributors</a:t>
            </a:r>
          </a:p>
        </p:txBody>
      </p:sp>
      <p:sp>
        <p:nvSpPr>
          <p:cNvPr id="53254" name="Slide Number Placeholder 1"/>
          <p:cNvSpPr>
            <a:spLocks noGrp="1"/>
          </p:cNvSpPr>
          <p:nvPr>
            <p:ph type="sldNum" sz="quarter" idx="12"/>
          </p:nvPr>
        </p:nvSpPr>
        <p:spPr bwMode="auto">
          <a:xfrm>
            <a:off x="8205788" y="6356350"/>
            <a:ext cx="481012" cy="366713"/>
          </a:xfrm>
          <a:noFill/>
          <a:ln>
            <a:miter lim="800000"/>
            <a:headEnd/>
            <a:tailEnd/>
          </a:ln>
        </p:spPr>
        <p:txBody>
          <a:bodyPr/>
          <a:lstStyle/>
          <a:p>
            <a:fld id="{6282DFAA-5ACA-824A-B59B-4F35A113D855}" type="slidenum">
              <a:rPr lang="en-US"/>
              <a:pPr/>
              <a:t>23</a:t>
            </a:fld>
            <a:endParaRPr lang="en-US"/>
          </a:p>
        </p:txBody>
      </p:sp>
      <p:sp>
        <p:nvSpPr>
          <p:cNvPr id="53255" name="Rectangle 9"/>
          <p:cNvSpPr>
            <a:spLocks noChangeArrowheads="1"/>
          </p:cNvSpPr>
          <p:nvPr/>
        </p:nvSpPr>
        <p:spPr bwMode="auto">
          <a:xfrm>
            <a:off x="520700" y="1203325"/>
            <a:ext cx="8623300" cy="954107"/>
          </a:xfrm>
          <a:prstGeom prst="rect">
            <a:avLst/>
          </a:prstGeom>
          <a:noFill/>
          <a:ln w="9525">
            <a:noFill/>
            <a:miter lim="800000"/>
            <a:headEnd/>
            <a:tailEnd/>
          </a:ln>
        </p:spPr>
        <p:txBody>
          <a:bodyPr>
            <a:prstTxWarp prst="textNoShape">
              <a:avLst/>
            </a:prstTxWarp>
            <a:spAutoFit/>
          </a:bodyPr>
          <a:lstStyle/>
          <a:p>
            <a:pPr eaLnBrk="1" hangingPunct="1">
              <a:spcAft>
                <a:spcPts val="1200"/>
              </a:spcAft>
            </a:pPr>
            <a:r>
              <a:rPr lang="en-US" sz="2800" dirty="0">
                <a:solidFill>
                  <a:srgbClr val="595959"/>
                </a:solidFill>
                <a:latin typeface="Avenir Book" pitchFamily="-103" charset="0"/>
              </a:rPr>
              <a:t>Interviewees overwhelmingly cited a few field- and organization-level </a:t>
            </a:r>
            <a:r>
              <a:rPr lang="en-US" sz="2800" dirty="0">
                <a:solidFill>
                  <a:srgbClr val="00A0CF"/>
                </a:solidFill>
                <a:latin typeface="Avenir Book" pitchFamily="-103" charset="0"/>
              </a:rPr>
              <a:t>contributors to </a:t>
            </a:r>
            <a:r>
              <a:rPr lang="en-US" sz="2800" dirty="0" smtClean="0">
                <a:solidFill>
                  <a:srgbClr val="00A0CF"/>
                </a:solidFill>
                <a:latin typeface="Avenir Book" pitchFamily="-103" charset="0"/>
              </a:rPr>
              <a:t>advancement:</a:t>
            </a:r>
          </a:p>
        </p:txBody>
      </p:sp>
      <p:sp>
        <p:nvSpPr>
          <p:cNvPr id="12" name="Rectangular Callout 11"/>
          <p:cNvSpPr/>
          <p:nvPr/>
        </p:nvSpPr>
        <p:spPr>
          <a:xfrm>
            <a:off x="6407474" y="2157432"/>
            <a:ext cx="2476582" cy="4198918"/>
          </a:xfrm>
          <a:prstGeom prst="wedgeRectCallout">
            <a:avLst>
              <a:gd name="adj1" fmla="val -69434"/>
              <a:gd name="adj2" fmla="val 29199"/>
            </a:avLst>
          </a:prstGeom>
          <a:solidFill>
            <a:srgbClr val="00A0CF"/>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r>
              <a:rPr lang="ja-JP" altLang="en-US" sz="2000" dirty="0">
                <a:solidFill>
                  <a:srgbClr val="FFFFFF"/>
                </a:solidFill>
                <a:latin typeface="Avenir Book" pitchFamily="-103" charset="0"/>
                <a:ea typeface="Avenir Book" pitchFamily="-103" charset="0"/>
                <a:cs typeface="Avenir Book" pitchFamily="-103" charset="0"/>
              </a:rPr>
              <a:t>“</a:t>
            </a:r>
            <a:r>
              <a:rPr lang="en-US" altLang="ja-JP" sz="2000" dirty="0">
                <a:solidFill>
                  <a:srgbClr val="FFFFFF"/>
                </a:solidFill>
                <a:latin typeface="Avenir Book" pitchFamily="-103" charset="0"/>
                <a:ea typeface="Avenir Book" pitchFamily="-103" charset="0"/>
                <a:cs typeface="Avenir Book" pitchFamily="-103" charset="0"/>
              </a:rPr>
              <a:t>I don’t know if there’s another foundation in the country that would have offered me this job, except… there were folks of color [on the board] who believed… in what I could bring to it and decided to give me an opportunity.</a:t>
            </a:r>
            <a:r>
              <a:rPr lang="ja-JP" altLang="en-US" sz="2000" dirty="0">
                <a:solidFill>
                  <a:srgbClr val="FFFFFF"/>
                </a:solidFill>
                <a:latin typeface="Avenir Book" pitchFamily="-103" charset="0"/>
                <a:ea typeface="Avenir Book" pitchFamily="-103" charset="0"/>
                <a:cs typeface="Avenir Book" pitchFamily="-103" charset="0"/>
              </a:rPr>
              <a:t>”</a:t>
            </a:r>
            <a:endParaRPr lang="en-US" sz="2000" dirty="0">
              <a:solidFill>
                <a:srgbClr val="FFFFFF"/>
              </a:solidFill>
              <a:latin typeface="Avenir Book" pitchFamily="-103" charset="0"/>
              <a:ea typeface="Avenir Book" pitchFamily="-103" charset="0"/>
              <a:cs typeface="Avenir Book" pitchFamily="-103" charset="0"/>
            </a:endParaRPr>
          </a:p>
        </p:txBody>
      </p:sp>
      <p:sp>
        <p:nvSpPr>
          <p:cNvPr id="2" name="TextBox 1"/>
          <p:cNvSpPr txBox="1"/>
          <p:nvPr/>
        </p:nvSpPr>
        <p:spPr>
          <a:xfrm>
            <a:off x="611188" y="2157432"/>
            <a:ext cx="5392211" cy="4493538"/>
          </a:xfrm>
          <a:prstGeom prst="rect">
            <a:avLst/>
          </a:prstGeom>
          <a:noFill/>
        </p:spPr>
        <p:txBody>
          <a:bodyPr wrap="square" rtlCol="0">
            <a:spAutoFit/>
          </a:bodyPr>
          <a:lstStyle/>
          <a:p>
            <a:pPr marL="514350" indent="-514350" eaLnBrk="1" hangingPunct="1">
              <a:spcAft>
                <a:spcPts val="1200"/>
              </a:spcAft>
              <a:buFont typeface="+mj-lt"/>
              <a:buAutoNum type="arabicPeriod"/>
            </a:pPr>
            <a:r>
              <a:rPr lang="en-US" sz="2800" dirty="0" smtClean="0">
                <a:solidFill>
                  <a:srgbClr val="BFBFBF"/>
                </a:solidFill>
                <a:latin typeface="Avenir Book" pitchFamily="-103" charset="0"/>
              </a:rPr>
              <a:t>Mentors</a:t>
            </a:r>
          </a:p>
          <a:p>
            <a:pPr marL="514350" indent="-514350" eaLnBrk="1" hangingPunct="1">
              <a:spcAft>
                <a:spcPts val="1200"/>
              </a:spcAft>
              <a:buFont typeface="+mj-lt"/>
              <a:buAutoNum type="arabicPeriod"/>
            </a:pPr>
            <a:r>
              <a:rPr lang="en-US" sz="2800" dirty="0">
                <a:solidFill>
                  <a:srgbClr val="BFBFBF"/>
                </a:solidFill>
                <a:latin typeface="Avenir Book" pitchFamily="-103" charset="0"/>
              </a:rPr>
              <a:t>Affinity </a:t>
            </a:r>
            <a:r>
              <a:rPr lang="en-US" sz="2800" dirty="0" smtClean="0">
                <a:solidFill>
                  <a:srgbClr val="BFBFBF"/>
                </a:solidFill>
                <a:latin typeface="Avenir Book" pitchFamily="-103" charset="0"/>
              </a:rPr>
              <a:t>groups</a:t>
            </a:r>
          </a:p>
          <a:p>
            <a:pPr marL="514350" indent="-514350" eaLnBrk="1" hangingPunct="1">
              <a:spcAft>
                <a:spcPts val="1200"/>
              </a:spcAft>
              <a:buFont typeface="+mj-lt"/>
              <a:buAutoNum type="arabicPeriod"/>
            </a:pPr>
            <a:r>
              <a:rPr lang="en-US" sz="2800" dirty="0" smtClean="0">
                <a:solidFill>
                  <a:srgbClr val="00A0CF"/>
                </a:solidFill>
                <a:latin typeface="Avenir Book" pitchFamily="-103" charset="0"/>
              </a:rPr>
              <a:t>Commitment </a:t>
            </a:r>
            <a:r>
              <a:rPr lang="en-US" sz="2800" dirty="0">
                <a:solidFill>
                  <a:srgbClr val="00A0CF"/>
                </a:solidFill>
                <a:latin typeface="Avenir Book" pitchFamily="-103" charset="0"/>
              </a:rPr>
              <a:t>to diversity and inclusion </a:t>
            </a:r>
            <a:r>
              <a:rPr lang="en-US" sz="2800" dirty="0">
                <a:solidFill>
                  <a:srgbClr val="595959"/>
                </a:solidFill>
                <a:latin typeface="Avenir Book" pitchFamily="-103" charset="0"/>
              </a:rPr>
              <a:t>by board and staff, which affects:</a:t>
            </a:r>
          </a:p>
          <a:p>
            <a:pPr marL="914400" lvl="1" indent="-457200" eaLnBrk="1" hangingPunct="1">
              <a:spcAft>
                <a:spcPts val="1200"/>
              </a:spcAft>
              <a:buFont typeface="Arial"/>
              <a:buChar char="•"/>
            </a:pPr>
            <a:r>
              <a:rPr lang="en-US" sz="2400" dirty="0">
                <a:solidFill>
                  <a:srgbClr val="595959"/>
                </a:solidFill>
                <a:latin typeface="Avenir Book" pitchFamily="-103" charset="0"/>
              </a:rPr>
              <a:t>Search process and hiring</a:t>
            </a:r>
          </a:p>
          <a:p>
            <a:pPr marL="914400" lvl="1" indent="-457200" eaLnBrk="1" hangingPunct="1">
              <a:spcAft>
                <a:spcPts val="1200"/>
              </a:spcAft>
              <a:buFont typeface="Arial"/>
              <a:buChar char="•"/>
            </a:pPr>
            <a:r>
              <a:rPr lang="en-US" sz="2400" dirty="0">
                <a:solidFill>
                  <a:srgbClr val="595959"/>
                </a:solidFill>
                <a:latin typeface="Avenir Book" pitchFamily="-103" charset="0"/>
              </a:rPr>
              <a:t>Development and advancement opportunities</a:t>
            </a:r>
          </a:p>
          <a:p>
            <a:pPr marL="914400" lvl="1" indent="-457200" eaLnBrk="1" hangingPunct="1">
              <a:spcAft>
                <a:spcPts val="1200"/>
              </a:spcAft>
              <a:buFont typeface="Arial"/>
              <a:buChar char="•"/>
            </a:pPr>
            <a:r>
              <a:rPr lang="en-US" sz="2400" dirty="0">
                <a:solidFill>
                  <a:srgbClr val="595959"/>
                </a:solidFill>
                <a:latin typeface="Avenir Book" pitchFamily="-103" charset="0"/>
              </a:rPr>
              <a:t>Individual retention </a:t>
            </a:r>
            <a:r>
              <a:rPr lang="en-US" sz="2400" dirty="0" smtClean="0">
                <a:solidFill>
                  <a:srgbClr val="595959"/>
                </a:solidFill>
                <a:latin typeface="Avenir Book" pitchFamily="-103" charset="0"/>
              </a:rPr>
              <a:t>decisions</a:t>
            </a:r>
            <a:endParaRPr lang="en-US" sz="2400" dirty="0">
              <a:solidFill>
                <a:srgbClr val="595959"/>
              </a:solidFill>
              <a:latin typeface="Avenir Book" pitchFamily="-103" charset="0"/>
            </a:endParaRPr>
          </a:p>
        </p:txBody>
      </p:sp>
    </p:spTree>
    <p:extLst>
      <p:ext uri="{BB962C8B-B14F-4D97-AF65-F5344CB8AC3E}">
        <p14:creationId xmlns:p14="http://schemas.microsoft.com/office/powerpoint/2010/main" val="121223264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txBox="1">
            <a:spLocks/>
          </p:cNvSpPr>
          <p:nvPr/>
        </p:nvSpPr>
        <p:spPr bwMode="auto">
          <a:xfrm>
            <a:off x="304800" y="279400"/>
            <a:ext cx="5562600" cy="585788"/>
          </a:xfrm>
          <a:prstGeom prst="rect">
            <a:avLst/>
          </a:prstGeom>
          <a:noFill/>
          <a:ln w="9525">
            <a:noFill/>
            <a:miter lim="800000"/>
            <a:headEnd/>
            <a:tailEnd/>
          </a:ln>
        </p:spPr>
        <p:txBody>
          <a:bodyPr anchor="ctr">
            <a:prstTxWarp prst="textNoShape">
              <a:avLst/>
            </a:prstTxWarp>
          </a:bodyPr>
          <a:lstStyle/>
          <a:p>
            <a:pPr eaLnBrk="1" hangingPunct="1">
              <a:lnSpc>
                <a:spcPct val="140000"/>
              </a:lnSpc>
            </a:pPr>
            <a:r>
              <a:rPr lang="en-US" b="1">
                <a:solidFill>
                  <a:srgbClr val="0070C0"/>
                </a:solidFill>
                <a:latin typeface="Corbel" pitchFamily="-103" charset="0"/>
              </a:rPr>
              <a:t>WHAT WE DO</a:t>
            </a:r>
            <a:endParaRPr lang="en-US">
              <a:solidFill>
                <a:srgbClr val="0070C0"/>
              </a:solidFill>
              <a:latin typeface="Corbel" pitchFamily="-103" charset="0"/>
            </a:endParaRPr>
          </a:p>
        </p:txBody>
      </p:sp>
      <p:sp>
        <p:nvSpPr>
          <p:cNvPr id="6" name="Rectangle 5"/>
          <p:cNvSpPr/>
          <p:nvPr/>
        </p:nvSpPr>
        <p:spPr>
          <a:xfrm>
            <a:off x="0" y="0"/>
            <a:ext cx="9144000" cy="895350"/>
          </a:xfrm>
          <a:prstGeom prst="rect">
            <a:avLst/>
          </a:prstGeom>
          <a:solidFill>
            <a:srgbClr val="00A0CF"/>
          </a:solidFill>
          <a:ln>
            <a:solidFill>
              <a:srgbClr val="32B2D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59395" name="TextBox 5"/>
          <p:cNvSpPr txBox="1">
            <a:spLocks noChangeArrowheads="1"/>
          </p:cNvSpPr>
          <p:nvPr/>
        </p:nvSpPr>
        <p:spPr bwMode="auto">
          <a:xfrm>
            <a:off x="622300" y="61913"/>
            <a:ext cx="8659813" cy="584200"/>
          </a:xfrm>
          <a:prstGeom prst="rect">
            <a:avLst/>
          </a:prstGeom>
          <a:noFill/>
          <a:ln w="9525">
            <a:noFill/>
            <a:miter lim="800000"/>
            <a:headEnd/>
            <a:tailEnd/>
          </a:ln>
        </p:spPr>
        <p:txBody>
          <a:bodyPr>
            <a:prstTxWarp prst="textNoShape">
              <a:avLst/>
            </a:prstTxWarp>
            <a:spAutoFit/>
          </a:bodyPr>
          <a:lstStyle/>
          <a:p>
            <a:pPr eaLnBrk="1" hangingPunct="1"/>
            <a:r>
              <a:rPr lang="en-US" sz="3200">
                <a:solidFill>
                  <a:schemeClr val="bg1"/>
                </a:solidFill>
                <a:latin typeface="Corbel" pitchFamily="-103" charset="0"/>
              </a:rPr>
              <a:t> </a:t>
            </a:r>
          </a:p>
        </p:txBody>
      </p:sp>
      <p:sp>
        <p:nvSpPr>
          <p:cNvPr id="9" name="Right Arrow 8"/>
          <p:cNvSpPr/>
          <p:nvPr/>
        </p:nvSpPr>
        <p:spPr>
          <a:xfrm>
            <a:off x="0" y="107950"/>
            <a:ext cx="611188" cy="700088"/>
          </a:xfrm>
          <a:prstGeom prst="rightArrow">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59397" name="Rectangle 14"/>
          <p:cNvSpPr>
            <a:spLocks noGrp="1" noChangeArrowheads="1"/>
          </p:cNvSpPr>
          <p:nvPr>
            <p:ph type="title"/>
          </p:nvPr>
        </p:nvSpPr>
        <p:spPr bwMode="auto">
          <a:xfrm>
            <a:off x="611188" y="60325"/>
            <a:ext cx="8532812" cy="1143000"/>
          </a:xfrm>
          <a:noFill/>
          <a:ln>
            <a:miter lim="800000"/>
            <a:headEnd/>
            <a:tailEnd/>
          </a:ln>
        </p:spPr>
        <p:txBody>
          <a:bodyPr vert="horz" wrap="square" lIns="91440" tIns="45720" rIns="91440" bIns="45720" numCol="1" anchor="t" anchorCtr="0" compatLnSpc="1">
            <a:prstTxWarp prst="textNoShape">
              <a:avLst/>
            </a:prstTxWarp>
          </a:bodyPr>
          <a:lstStyle/>
          <a:p>
            <a:pPr marL="457200" indent="-457200" algn="l" eaLnBrk="1" hangingPunct="1"/>
            <a:r>
              <a:rPr lang="en-US" sz="4000" dirty="0">
                <a:solidFill>
                  <a:schemeClr val="tx2"/>
                </a:solidFill>
                <a:latin typeface="Avenir Book" pitchFamily="-103" charset="0"/>
                <a:ea typeface="Avenir Book" pitchFamily="-103" charset="0"/>
                <a:cs typeface="Avenir Book" pitchFamily="-103" charset="0"/>
              </a:rPr>
              <a:t>3.</a:t>
            </a:r>
            <a:r>
              <a:rPr lang="en-US" sz="4000" dirty="0" smtClean="0">
                <a:solidFill>
                  <a:schemeClr val="tx2"/>
                </a:solidFill>
                <a:latin typeface="Avenir Book" pitchFamily="-103" charset="0"/>
                <a:ea typeface="Avenir Book" pitchFamily="-103" charset="0"/>
                <a:cs typeface="Avenir Book" pitchFamily="-103" charset="0"/>
              </a:rPr>
              <a:t> Leadership diversity: </a:t>
            </a:r>
            <a:r>
              <a:rPr lang="en-US" sz="4000" dirty="0" smtClean="0">
                <a:solidFill>
                  <a:srgbClr val="FFCC66"/>
                </a:solidFill>
                <a:latin typeface="Avenir Book" pitchFamily="-103" charset="0"/>
                <a:ea typeface="Avenir Book" pitchFamily="-103" charset="0"/>
                <a:cs typeface="Avenir Book" pitchFamily="-103" charset="0"/>
              </a:rPr>
              <a:t>Value</a:t>
            </a:r>
            <a:endParaRPr lang="en-US" sz="4000" dirty="0">
              <a:solidFill>
                <a:srgbClr val="FFCC66"/>
              </a:solidFill>
              <a:latin typeface="Avenir Book" pitchFamily="-103" charset="0"/>
              <a:ea typeface="Avenir Book" pitchFamily="-103" charset="0"/>
              <a:cs typeface="Avenir Book" pitchFamily="-103" charset="0"/>
            </a:endParaRPr>
          </a:p>
        </p:txBody>
      </p:sp>
      <p:sp>
        <p:nvSpPr>
          <p:cNvPr id="59398" name="Slide Number Placeholder 1"/>
          <p:cNvSpPr>
            <a:spLocks noGrp="1"/>
          </p:cNvSpPr>
          <p:nvPr>
            <p:ph type="sldNum" sz="quarter" idx="12"/>
          </p:nvPr>
        </p:nvSpPr>
        <p:spPr bwMode="auto">
          <a:xfrm>
            <a:off x="8205788" y="6356350"/>
            <a:ext cx="481012" cy="366713"/>
          </a:xfrm>
          <a:noFill/>
          <a:ln>
            <a:miter lim="800000"/>
            <a:headEnd/>
            <a:tailEnd/>
          </a:ln>
        </p:spPr>
        <p:txBody>
          <a:bodyPr/>
          <a:lstStyle/>
          <a:p>
            <a:fld id="{FE6ACE0A-D395-6C40-AC73-C90DBDF38417}" type="slidenum">
              <a:rPr lang="en-US"/>
              <a:pPr/>
              <a:t>24</a:t>
            </a:fld>
            <a:endParaRPr lang="en-US"/>
          </a:p>
        </p:txBody>
      </p:sp>
      <p:sp>
        <p:nvSpPr>
          <p:cNvPr id="59401" name="Rectangle 9"/>
          <p:cNvSpPr>
            <a:spLocks noChangeArrowheads="1"/>
          </p:cNvSpPr>
          <p:nvPr/>
        </p:nvSpPr>
        <p:spPr bwMode="auto">
          <a:xfrm>
            <a:off x="373063" y="1440208"/>
            <a:ext cx="8323262" cy="954088"/>
          </a:xfrm>
          <a:prstGeom prst="rect">
            <a:avLst/>
          </a:prstGeom>
          <a:noFill/>
          <a:ln w="9525">
            <a:noFill/>
            <a:miter lim="800000"/>
            <a:headEnd/>
            <a:tailEnd/>
          </a:ln>
        </p:spPr>
        <p:txBody>
          <a:bodyPr>
            <a:prstTxWarp prst="textNoShape">
              <a:avLst/>
            </a:prstTxWarp>
            <a:spAutoFit/>
          </a:bodyPr>
          <a:lstStyle/>
          <a:p>
            <a:pPr eaLnBrk="1" hangingPunct="1">
              <a:spcAft>
                <a:spcPts val="1200"/>
              </a:spcAft>
            </a:pPr>
            <a:r>
              <a:rPr lang="en-US" sz="2800" dirty="0">
                <a:solidFill>
                  <a:srgbClr val="595959"/>
                </a:solidFill>
                <a:latin typeface="Avenir Book" pitchFamily="-103" charset="0"/>
              </a:rPr>
              <a:t>Interviewees believe </a:t>
            </a:r>
            <a:r>
              <a:rPr lang="en-US" sz="2800" dirty="0">
                <a:solidFill>
                  <a:srgbClr val="00A0CF"/>
                </a:solidFill>
                <a:latin typeface="Avenir Book" pitchFamily="-103" charset="0"/>
              </a:rPr>
              <a:t>diversity makes philanthropy more democratic and effective </a:t>
            </a:r>
            <a:r>
              <a:rPr lang="en-US" sz="2800" dirty="0">
                <a:solidFill>
                  <a:srgbClr val="595959"/>
                </a:solidFill>
                <a:latin typeface="Avenir Book" pitchFamily="-103" charset="0"/>
              </a:rPr>
              <a:t>in its mission</a:t>
            </a:r>
          </a:p>
        </p:txBody>
      </p:sp>
      <p:sp>
        <p:nvSpPr>
          <p:cNvPr id="16" name="Rectangular Callout 15"/>
          <p:cNvSpPr/>
          <p:nvPr/>
        </p:nvSpPr>
        <p:spPr>
          <a:xfrm>
            <a:off x="5111061" y="2831452"/>
            <a:ext cx="3474720" cy="2789696"/>
          </a:xfrm>
          <a:prstGeom prst="wedgeRectCallout">
            <a:avLst>
              <a:gd name="adj1" fmla="val -44960"/>
              <a:gd name="adj2" fmla="val 65628"/>
            </a:avLst>
          </a:prstGeom>
          <a:solidFill>
            <a:srgbClr val="00A0CF"/>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r>
              <a:rPr lang="en-US" sz="2000" dirty="0" smtClean="0">
                <a:solidFill>
                  <a:srgbClr val="FFFFFF"/>
                </a:solidFill>
                <a:latin typeface="Avenir Book" pitchFamily="-103" charset="0"/>
                <a:ea typeface="Avenir Book" pitchFamily="-103" charset="0"/>
                <a:cs typeface="Avenir Book" pitchFamily="-103" charset="0"/>
              </a:rPr>
              <a:t>“People of color or people who have had similar experiences to those you’re working with think about [solutions] differently…[because] they have a deeper understanding of the issues and conditions.”</a:t>
            </a:r>
            <a:endParaRPr lang="en-US" sz="2000" dirty="0">
              <a:solidFill>
                <a:srgbClr val="FFFFFF"/>
              </a:solidFill>
              <a:latin typeface="Avenir Book" pitchFamily="-103" charset="0"/>
              <a:ea typeface="Avenir Book" pitchFamily="-103" charset="0"/>
              <a:cs typeface="Avenir Book" pitchFamily="-103" charset="0"/>
            </a:endParaRPr>
          </a:p>
        </p:txBody>
      </p:sp>
      <p:sp>
        <p:nvSpPr>
          <p:cNvPr id="12" name="Rectangular Callout 11"/>
          <p:cNvSpPr/>
          <p:nvPr/>
        </p:nvSpPr>
        <p:spPr>
          <a:xfrm>
            <a:off x="795479" y="2831452"/>
            <a:ext cx="3474720" cy="2789696"/>
          </a:xfrm>
          <a:prstGeom prst="wedgeRectCallout">
            <a:avLst>
              <a:gd name="adj1" fmla="val -554"/>
              <a:gd name="adj2" fmla="val 65222"/>
            </a:avLst>
          </a:prstGeom>
          <a:solidFill>
            <a:srgbClr val="00A0CF"/>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r>
              <a:rPr lang="en-US" altLang="ja-JP" sz="2000" dirty="0" smtClean="0">
                <a:solidFill>
                  <a:srgbClr val="FFFFFF"/>
                </a:solidFill>
                <a:latin typeface="Avenir Book" pitchFamily="-103" charset="0"/>
                <a:ea typeface="Avenir Book" pitchFamily="-103" charset="0"/>
                <a:cs typeface="Avenir Book" pitchFamily="-103" charset="0"/>
              </a:rPr>
              <a:t>“[Diversity] is about parity and equity... It’s not just about head counts; it’s about voice and about presence. And that’s just the right thing to do in a democracy.”</a:t>
            </a:r>
            <a:endParaRPr lang="en-US" sz="2000" dirty="0">
              <a:solidFill>
                <a:srgbClr val="FFFFFF"/>
              </a:solidFill>
              <a:latin typeface="Avenir Book" pitchFamily="-103" charset="0"/>
              <a:ea typeface="Avenir Book" pitchFamily="-103" charset="0"/>
              <a:cs typeface="Avenir Book" pitchFamily="-103" charset="0"/>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txBox="1">
            <a:spLocks/>
          </p:cNvSpPr>
          <p:nvPr/>
        </p:nvSpPr>
        <p:spPr bwMode="auto">
          <a:xfrm>
            <a:off x="304800" y="279400"/>
            <a:ext cx="5562600" cy="585788"/>
          </a:xfrm>
          <a:prstGeom prst="rect">
            <a:avLst/>
          </a:prstGeom>
          <a:noFill/>
          <a:ln w="9525">
            <a:noFill/>
            <a:miter lim="800000"/>
            <a:headEnd/>
            <a:tailEnd/>
          </a:ln>
        </p:spPr>
        <p:txBody>
          <a:bodyPr anchor="ctr">
            <a:prstTxWarp prst="textNoShape">
              <a:avLst/>
            </a:prstTxWarp>
          </a:bodyPr>
          <a:lstStyle/>
          <a:p>
            <a:pPr eaLnBrk="1" hangingPunct="1">
              <a:lnSpc>
                <a:spcPct val="140000"/>
              </a:lnSpc>
            </a:pPr>
            <a:r>
              <a:rPr lang="en-US" b="1">
                <a:solidFill>
                  <a:srgbClr val="0070C0"/>
                </a:solidFill>
                <a:latin typeface="Corbel" pitchFamily="-103" charset="0"/>
              </a:rPr>
              <a:t>WHAT WE DO</a:t>
            </a:r>
            <a:endParaRPr lang="en-US">
              <a:solidFill>
                <a:srgbClr val="0070C0"/>
              </a:solidFill>
              <a:latin typeface="Corbel" pitchFamily="-103" charset="0"/>
            </a:endParaRPr>
          </a:p>
        </p:txBody>
      </p:sp>
      <p:sp>
        <p:nvSpPr>
          <p:cNvPr id="6" name="Rectangle 5"/>
          <p:cNvSpPr/>
          <p:nvPr/>
        </p:nvSpPr>
        <p:spPr>
          <a:xfrm>
            <a:off x="0" y="0"/>
            <a:ext cx="9144000" cy="895350"/>
          </a:xfrm>
          <a:prstGeom prst="rect">
            <a:avLst/>
          </a:prstGeom>
          <a:solidFill>
            <a:srgbClr val="00A0CF"/>
          </a:solidFill>
          <a:ln>
            <a:solidFill>
              <a:srgbClr val="32B2D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59395" name="TextBox 5"/>
          <p:cNvSpPr txBox="1">
            <a:spLocks noChangeArrowheads="1"/>
          </p:cNvSpPr>
          <p:nvPr/>
        </p:nvSpPr>
        <p:spPr bwMode="auto">
          <a:xfrm>
            <a:off x="622300" y="61913"/>
            <a:ext cx="8659813" cy="584200"/>
          </a:xfrm>
          <a:prstGeom prst="rect">
            <a:avLst/>
          </a:prstGeom>
          <a:noFill/>
          <a:ln w="9525">
            <a:noFill/>
            <a:miter lim="800000"/>
            <a:headEnd/>
            <a:tailEnd/>
          </a:ln>
        </p:spPr>
        <p:txBody>
          <a:bodyPr>
            <a:prstTxWarp prst="textNoShape">
              <a:avLst/>
            </a:prstTxWarp>
            <a:spAutoFit/>
          </a:bodyPr>
          <a:lstStyle/>
          <a:p>
            <a:pPr eaLnBrk="1" hangingPunct="1"/>
            <a:r>
              <a:rPr lang="en-US" sz="3200">
                <a:solidFill>
                  <a:schemeClr val="bg1"/>
                </a:solidFill>
                <a:latin typeface="Corbel" pitchFamily="-103" charset="0"/>
              </a:rPr>
              <a:t> </a:t>
            </a:r>
          </a:p>
        </p:txBody>
      </p:sp>
      <p:sp>
        <p:nvSpPr>
          <p:cNvPr id="9" name="Right Arrow 8"/>
          <p:cNvSpPr/>
          <p:nvPr/>
        </p:nvSpPr>
        <p:spPr>
          <a:xfrm>
            <a:off x="0" y="107950"/>
            <a:ext cx="611188" cy="700088"/>
          </a:xfrm>
          <a:prstGeom prst="rightArrow">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59397" name="Rectangle 14"/>
          <p:cNvSpPr>
            <a:spLocks noGrp="1" noChangeArrowheads="1"/>
          </p:cNvSpPr>
          <p:nvPr>
            <p:ph type="title"/>
          </p:nvPr>
        </p:nvSpPr>
        <p:spPr bwMode="auto">
          <a:xfrm>
            <a:off x="611188" y="60325"/>
            <a:ext cx="8532812" cy="1143000"/>
          </a:xfrm>
          <a:noFill/>
          <a:ln>
            <a:miter lim="800000"/>
            <a:headEnd/>
            <a:tailEnd/>
          </a:ln>
        </p:spPr>
        <p:txBody>
          <a:bodyPr vert="horz" wrap="square" lIns="91440" tIns="45720" rIns="91440" bIns="45720" numCol="1" anchor="t" anchorCtr="0" compatLnSpc="1">
            <a:prstTxWarp prst="textNoShape">
              <a:avLst/>
            </a:prstTxWarp>
          </a:bodyPr>
          <a:lstStyle/>
          <a:p>
            <a:pPr marL="457200" indent="-457200" algn="l" eaLnBrk="1" hangingPunct="1"/>
            <a:r>
              <a:rPr lang="en-US" sz="4000" dirty="0">
                <a:solidFill>
                  <a:schemeClr val="tx2"/>
                </a:solidFill>
                <a:latin typeface="Avenir Book" pitchFamily="-103" charset="0"/>
                <a:ea typeface="Avenir Book" pitchFamily="-103" charset="0"/>
                <a:cs typeface="Avenir Book" pitchFamily="-103" charset="0"/>
              </a:rPr>
              <a:t>3.</a:t>
            </a:r>
            <a:r>
              <a:rPr lang="en-US" sz="4000" dirty="0" smtClean="0">
                <a:solidFill>
                  <a:schemeClr val="tx2"/>
                </a:solidFill>
                <a:latin typeface="Avenir Book" pitchFamily="-103" charset="0"/>
                <a:ea typeface="Avenir Book" pitchFamily="-103" charset="0"/>
                <a:cs typeface="Avenir Book" pitchFamily="-103" charset="0"/>
              </a:rPr>
              <a:t> Leadership diversity: </a:t>
            </a:r>
            <a:r>
              <a:rPr lang="en-US" sz="4000" dirty="0" smtClean="0">
                <a:solidFill>
                  <a:srgbClr val="FFCC66"/>
                </a:solidFill>
                <a:latin typeface="Avenir Book" pitchFamily="-103" charset="0"/>
                <a:ea typeface="Avenir Book" pitchFamily="-103" charset="0"/>
                <a:cs typeface="Avenir Book" pitchFamily="-103" charset="0"/>
              </a:rPr>
              <a:t>Challenges</a:t>
            </a:r>
            <a:endParaRPr lang="en-US" sz="4000" dirty="0">
              <a:solidFill>
                <a:srgbClr val="FFCC66"/>
              </a:solidFill>
              <a:latin typeface="Avenir Book" pitchFamily="-103" charset="0"/>
              <a:ea typeface="Avenir Book" pitchFamily="-103" charset="0"/>
              <a:cs typeface="Avenir Book" pitchFamily="-103" charset="0"/>
            </a:endParaRPr>
          </a:p>
        </p:txBody>
      </p:sp>
      <p:sp>
        <p:nvSpPr>
          <p:cNvPr id="59398" name="Slide Number Placeholder 1"/>
          <p:cNvSpPr>
            <a:spLocks noGrp="1"/>
          </p:cNvSpPr>
          <p:nvPr>
            <p:ph type="sldNum" sz="quarter" idx="12"/>
          </p:nvPr>
        </p:nvSpPr>
        <p:spPr bwMode="auto">
          <a:xfrm>
            <a:off x="8205788" y="6356350"/>
            <a:ext cx="481012" cy="366713"/>
          </a:xfrm>
          <a:noFill/>
          <a:ln>
            <a:miter lim="800000"/>
            <a:headEnd/>
            <a:tailEnd/>
          </a:ln>
        </p:spPr>
        <p:txBody>
          <a:bodyPr/>
          <a:lstStyle/>
          <a:p>
            <a:fld id="{FE6ACE0A-D395-6C40-AC73-C90DBDF38417}" type="slidenum">
              <a:rPr lang="en-US"/>
              <a:pPr/>
              <a:t>25</a:t>
            </a:fld>
            <a:endParaRPr lang="en-US"/>
          </a:p>
        </p:txBody>
      </p:sp>
      <p:sp>
        <p:nvSpPr>
          <p:cNvPr id="59399" name="Rectangle 9"/>
          <p:cNvSpPr>
            <a:spLocks noChangeArrowheads="1"/>
          </p:cNvSpPr>
          <p:nvPr/>
        </p:nvSpPr>
        <p:spPr bwMode="auto">
          <a:xfrm>
            <a:off x="373063" y="1431354"/>
            <a:ext cx="8470900" cy="954107"/>
          </a:xfrm>
          <a:prstGeom prst="rect">
            <a:avLst/>
          </a:prstGeom>
          <a:noFill/>
          <a:ln w="9525">
            <a:noFill/>
            <a:miter lim="800000"/>
            <a:headEnd/>
            <a:tailEnd/>
          </a:ln>
        </p:spPr>
        <p:txBody>
          <a:bodyPr wrap="square">
            <a:prstTxWarp prst="textNoShape">
              <a:avLst/>
            </a:prstTxWarp>
            <a:spAutoFit/>
          </a:bodyPr>
          <a:lstStyle/>
          <a:p>
            <a:pPr eaLnBrk="1" hangingPunct="1">
              <a:spcAft>
                <a:spcPts val="1200"/>
              </a:spcAft>
            </a:pPr>
            <a:r>
              <a:rPr lang="en-US" sz="2800" dirty="0" smtClean="0">
                <a:solidFill>
                  <a:srgbClr val="595959"/>
                </a:solidFill>
                <a:latin typeface="Avenir Book" pitchFamily="-103" charset="0"/>
              </a:rPr>
              <a:t>Interviewees observed </a:t>
            </a:r>
            <a:r>
              <a:rPr lang="en-US" sz="2800" dirty="0" smtClean="0">
                <a:solidFill>
                  <a:srgbClr val="00A0CF"/>
                </a:solidFill>
                <a:latin typeface="Avenir Book" pitchFamily="-103" charset="0"/>
              </a:rPr>
              <a:t>significant challenges </a:t>
            </a:r>
            <a:r>
              <a:rPr lang="en-US" sz="2800" dirty="0">
                <a:solidFill>
                  <a:srgbClr val="595959"/>
                </a:solidFill>
                <a:latin typeface="Avenir Book" pitchFamily="-103" charset="0"/>
              </a:rPr>
              <a:t>to diversifying</a:t>
            </a:r>
            <a:r>
              <a:rPr lang="en-US" sz="2800" dirty="0" smtClean="0">
                <a:solidFill>
                  <a:srgbClr val="595959"/>
                </a:solidFill>
                <a:latin typeface="Avenir Book" pitchFamily="-103" charset="0"/>
              </a:rPr>
              <a:t> foundation leadership</a:t>
            </a:r>
            <a:r>
              <a:rPr lang="en-US" sz="2800" dirty="0" smtClean="0">
                <a:solidFill>
                  <a:srgbClr val="595959"/>
                </a:solidFill>
                <a:latin typeface="Avenir Book" pitchFamily="-103" charset="0"/>
              </a:rPr>
              <a:t>:</a:t>
            </a:r>
            <a:endParaRPr lang="en-US" sz="2800" dirty="0">
              <a:solidFill>
                <a:srgbClr val="595959"/>
              </a:solidFill>
              <a:latin typeface="Avenir Book" pitchFamily="-103" charset="0"/>
            </a:endParaRPr>
          </a:p>
        </p:txBody>
      </p:sp>
      <p:sp>
        <p:nvSpPr>
          <p:cNvPr id="59400" name="Rectangle 14"/>
          <p:cNvSpPr>
            <a:spLocks noChangeArrowheads="1"/>
          </p:cNvSpPr>
          <p:nvPr/>
        </p:nvSpPr>
        <p:spPr bwMode="auto">
          <a:xfrm>
            <a:off x="373063" y="2721846"/>
            <a:ext cx="4083864" cy="1200328"/>
          </a:xfrm>
          <a:prstGeom prst="rect">
            <a:avLst/>
          </a:prstGeom>
          <a:noFill/>
          <a:ln w="9525">
            <a:noFill/>
            <a:miter lim="800000"/>
            <a:headEnd/>
            <a:tailEnd/>
          </a:ln>
        </p:spPr>
        <p:txBody>
          <a:bodyPr wrap="square">
            <a:prstTxWarp prst="textNoShape">
              <a:avLst/>
            </a:prstTxWarp>
            <a:spAutoFit/>
          </a:bodyPr>
          <a:lstStyle/>
          <a:p>
            <a:pPr marL="457200" indent="-457200" eaLnBrk="1" hangingPunct="1">
              <a:spcAft>
                <a:spcPts val="1200"/>
              </a:spcAft>
              <a:buFont typeface="Calibri" pitchFamily="-103" charset="0"/>
              <a:buAutoNum type="arabicPeriod"/>
            </a:pPr>
            <a:r>
              <a:rPr lang="en-US" sz="2400" dirty="0" smtClean="0">
                <a:solidFill>
                  <a:srgbClr val="595959"/>
                </a:solidFill>
                <a:latin typeface="Avenir Book" pitchFamily="-103" charset="0"/>
              </a:rPr>
              <a:t>Internal advocacy is complex for leaders of color</a:t>
            </a:r>
            <a:endParaRPr lang="en-US" sz="2400" dirty="0">
              <a:solidFill>
                <a:srgbClr val="595959"/>
              </a:solidFill>
              <a:latin typeface="Avenir Book" pitchFamily="-103" charset="0"/>
            </a:endParaRPr>
          </a:p>
        </p:txBody>
      </p:sp>
      <p:sp>
        <p:nvSpPr>
          <p:cNvPr id="16" name="Rectangular Callout 15"/>
          <p:cNvSpPr/>
          <p:nvPr/>
        </p:nvSpPr>
        <p:spPr>
          <a:xfrm>
            <a:off x="5646994" y="2731599"/>
            <a:ext cx="3204182" cy="2932470"/>
          </a:xfrm>
          <a:prstGeom prst="wedgeRectCallout">
            <a:avLst>
              <a:gd name="adj1" fmla="val -44960"/>
              <a:gd name="adj2" fmla="val 65628"/>
            </a:avLst>
          </a:prstGeom>
          <a:solidFill>
            <a:srgbClr val="00A0CF"/>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r>
              <a:rPr lang="ja-JP" altLang="en-US" sz="2000" dirty="0">
                <a:solidFill>
                  <a:srgbClr val="FFFFFF"/>
                </a:solidFill>
                <a:latin typeface="Avenir Book" pitchFamily="-103" charset="0"/>
                <a:ea typeface="Avenir Book" pitchFamily="-103" charset="0"/>
                <a:cs typeface="Avenir Book" pitchFamily="-103" charset="0"/>
              </a:rPr>
              <a:t>“</a:t>
            </a:r>
            <a:r>
              <a:rPr lang="en-US" altLang="ja-JP" sz="2000" dirty="0">
                <a:solidFill>
                  <a:srgbClr val="FFFFFF"/>
                </a:solidFill>
                <a:latin typeface="Avenir Book" pitchFamily="-103" charset="0"/>
                <a:ea typeface="Avenir Book" pitchFamily="-103" charset="0"/>
                <a:cs typeface="Avenir Book" pitchFamily="-103" charset="0"/>
              </a:rPr>
              <a:t>On issues of diversity</a:t>
            </a:r>
            <a:r>
              <a:rPr lang="en-US" altLang="ja-JP" sz="2000" dirty="0" smtClean="0">
                <a:solidFill>
                  <a:srgbClr val="FFFFFF"/>
                </a:solidFill>
                <a:latin typeface="Avenir Book" pitchFamily="-103" charset="0"/>
                <a:ea typeface="Avenir Book" pitchFamily="-103" charset="0"/>
                <a:cs typeface="Avenir Book" pitchFamily="-103" charset="0"/>
              </a:rPr>
              <a:t> and </a:t>
            </a:r>
            <a:r>
              <a:rPr lang="en-US" altLang="ja-JP" sz="2000" dirty="0">
                <a:solidFill>
                  <a:srgbClr val="FFFFFF"/>
                </a:solidFill>
                <a:latin typeface="Avenir Book" pitchFamily="-103" charset="0"/>
                <a:ea typeface="Avenir Book" pitchFamily="-103" charset="0"/>
                <a:cs typeface="Avenir Book" pitchFamily="-103" charset="0"/>
              </a:rPr>
              <a:t>race and ethnicity, the line between tough advocacy and stridency is important and has consequences. And </a:t>
            </a:r>
            <a:r>
              <a:rPr lang="en-US" altLang="ja-JP" sz="2000" dirty="0" smtClean="0">
                <a:solidFill>
                  <a:srgbClr val="FFFFFF"/>
                </a:solidFill>
                <a:latin typeface="Avenir Book" pitchFamily="-103" charset="0"/>
                <a:ea typeface="Avenir Book" pitchFamily="-103" charset="0"/>
                <a:cs typeface="Avenir Book" pitchFamily="-103" charset="0"/>
              </a:rPr>
              <a:t>it’s </a:t>
            </a:r>
            <a:r>
              <a:rPr lang="en-US" altLang="ja-JP" sz="2000" dirty="0">
                <a:solidFill>
                  <a:srgbClr val="FFFFFF"/>
                </a:solidFill>
                <a:latin typeface="Avenir Book" pitchFamily="-103" charset="0"/>
                <a:ea typeface="Avenir Book" pitchFamily="-103" charset="0"/>
                <a:cs typeface="Avenir Book" pitchFamily="-103" charset="0"/>
              </a:rPr>
              <a:t>one that is almost totally subjective.</a:t>
            </a:r>
            <a:r>
              <a:rPr lang="ja-JP" altLang="en-US" sz="2000" dirty="0">
                <a:solidFill>
                  <a:srgbClr val="FFFFFF"/>
                </a:solidFill>
                <a:latin typeface="Avenir Book" pitchFamily="-103" charset="0"/>
                <a:ea typeface="Avenir Book" pitchFamily="-103" charset="0"/>
                <a:cs typeface="Avenir Book" pitchFamily="-103" charset="0"/>
              </a:rPr>
              <a:t>”</a:t>
            </a:r>
            <a:endParaRPr lang="en-US" sz="2000" dirty="0">
              <a:solidFill>
                <a:srgbClr val="FFFFFF"/>
              </a:solidFill>
              <a:latin typeface="Avenir Book" pitchFamily="-103" charset="0"/>
              <a:ea typeface="Avenir Book" pitchFamily="-103" charset="0"/>
              <a:cs typeface="Avenir Book" pitchFamily="-103"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txBox="1">
            <a:spLocks/>
          </p:cNvSpPr>
          <p:nvPr/>
        </p:nvSpPr>
        <p:spPr bwMode="auto">
          <a:xfrm>
            <a:off x="304800" y="279400"/>
            <a:ext cx="5562600" cy="585788"/>
          </a:xfrm>
          <a:prstGeom prst="rect">
            <a:avLst/>
          </a:prstGeom>
          <a:noFill/>
          <a:ln w="9525">
            <a:noFill/>
            <a:miter lim="800000"/>
            <a:headEnd/>
            <a:tailEnd/>
          </a:ln>
        </p:spPr>
        <p:txBody>
          <a:bodyPr anchor="ctr">
            <a:prstTxWarp prst="textNoShape">
              <a:avLst/>
            </a:prstTxWarp>
          </a:bodyPr>
          <a:lstStyle/>
          <a:p>
            <a:pPr eaLnBrk="1" hangingPunct="1">
              <a:lnSpc>
                <a:spcPct val="140000"/>
              </a:lnSpc>
            </a:pPr>
            <a:r>
              <a:rPr lang="en-US" b="1">
                <a:solidFill>
                  <a:srgbClr val="0070C0"/>
                </a:solidFill>
                <a:latin typeface="Corbel" pitchFamily="-103" charset="0"/>
              </a:rPr>
              <a:t>WHAT WE DO</a:t>
            </a:r>
            <a:endParaRPr lang="en-US">
              <a:solidFill>
                <a:srgbClr val="0070C0"/>
              </a:solidFill>
              <a:latin typeface="Corbel" pitchFamily="-103" charset="0"/>
            </a:endParaRPr>
          </a:p>
        </p:txBody>
      </p:sp>
      <p:sp>
        <p:nvSpPr>
          <p:cNvPr id="6" name="Rectangle 5"/>
          <p:cNvSpPr/>
          <p:nvPr/>
        </p:nvSpPr>
        <p:spPr>
          <a:xfrm>
            <a:off x="0" y="0"/>
            <a:ext cx="9144000" cy="895350"/>
          </a:xfrm>
          <a:prstGeom prst="rect">
            <a:avLst/>
          </a:prstGeom>
          <a:solidFill>
            <a:srgbClr val="00A0CF"/>
          </a:solidFill>
          <a:ln>
            <a:solidFill>
              <a:srgbClr val="32B2D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59395" name="TextBox 5"/>
          <p:cNvSpPr txBox="1">
            <a:spLocks noChangeArrowheads="1"/>
          </p:cNvSpPr>
          <p:nvPr/>
        </p:nvSpPr>
        <p:spPr bwMode="auto">
          <a:xfrm>
            <a:off x="622300" y="61913"/>
            <a:ext cx="8659813" cy="584200"/>
          </a:xfrm>
          <a:prstGeom prst="rect">
            <a:avLst/>
          </a:prstGeom>
          <a:noFill/>
          <a:ln w="9525">
            <a:noFill/>
            <a:miter lim="800000"/>
            <a:headEnd/>
            <a:tailEnd/>
          </a:ln>
        </p:spPr>
        <p:txBody>
          <a:bodyPr>
            <a:prstTxWarp prst="textNoShape">
              <a:avLst/>
            </a:prstTxWarp>
            <a:spAutoFit/>
          </a:bodyPr>
          <a:lstStyle/>
          <a:p>
            <a:pPr eaLnBrk="1" hangingPunct="1"/>
            <a:r>
              <a:rPr lang="en-US" sz="3200">
                <a:solidFill>
                  <a:schemeClr val="bg1"/>
                </a:solidFill>
                <a:latin typeface="Corbel" pitchFamily="-103" charset="0"/>
              </a:rPr>
              <a:t> </a:t>
            </a:r>
          </a:p>
        </p:txBody>
      </p:sp>
      <p:sp>
        <p:nvSpPr>
          <p:cNvPr id="9" name="Right Arrow 8"/>
          <p:cNvSpPr/>
          <p:nvPr/>
        </p:nvSpPr>
        <p:spPr>
          <a:xfrm>
            <a:off x="0" y="107950"/>
            <a:ext cx="611188" cy="700088"/>
          </a:xfrm>
          <a:prstGeom prst="rightArrow">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59397" name="Rectangle 14"/>
          <p:cNvSpPr>
            <a:spLocks noGrp="1" noChangeArrowheads="1"/>
          </p:cNvSpPr>
          <p:nvPr>
            <p:ph type="title"/>
          </p:nvPr>
        </p:nvSpPr>
        <p:spPr bwMode="auto">
          <a:xfrm>
            <a:off x="611188" y="60325"/>
            <a:ext cx="8532812" cy="1143000"/>
          </a:xfrm>
          <a:noFill/>
          <a:ln>
            <a:miter lim="800000"/>
            <a:headEnd/>
            <a:tailEnd/>
          </a:ln>
        </p:spPr>
        <p:txBody>
          <a:bodyPr vert="horz" wrap="square" lIns="91440" tIns="45720" rIns="91440" bIns="45720" numCol="1" anchor="t" anchorCtr="0" compatLnSpc="1">
            <a:prstTxWarp prst="textNoShape">
              <a:avLst/>
            </a:prstTxWarp>
          </a:bodyPr>
          <a:lstStyle/>
          <a:p>
            <a:pPr marL="457200" indent="-457200" algn="l" eaLnBrk="1" hangingPunct="1"/>
            <a:r>
              <a:rPr lang="en-US" sz="4000" dirty="0">
                <a:solidFill>
                  <a:schemeClr val="tx2"/>
                </a:solidFill>
                <a:latin typeface="Avenir Book" pitchFamily="-103" charset="0"/>
                <a:ea typeface="Avenir Book" pitchFamily="-103" charset="0"/>
                <a:cs typeface="Avenir Book" pitchFamily="-103" charset="0"/>
              </a:rPr>
              <a:t>3.</a:t>
            </a:r>
            <a:r>
              <a:rPr lang="en-US" sz="4000" dirty="0" smtClean="0">
                <a:solidFill>
                  <a:schemeClr val="tx2"/>
                </a:solidFill>
                <a:latin typeface="Avenir Book" pitchFamily="-103" charset="0"/>
                <a:ea typeface="Avenir Book" pitchFamily="-103" charset="0"/>
                <a:cs typeface="Avenir Book" pitchFamily="-103" charset="0"/>
              </a:rPr>
              <a:t> Leadership diversity: </a:t>
            </a:r>
            <a:r>
              <a:rPr lang="en-US" sz="4000" dirty="0" smtClean="0">
                <a:solidFill>
                  <a:srgbClr val="FFCC66"/>
                </a:solidFill>
                <a:latin typeface="Avenir Book" pitchFamily="-103" charset="0"/>
                <a:ea typeface="Avenir Book" pitchFamily="-103" charset="0"/>
                <a:cs typeface="Avenir Book" pitchFamily="-103" charset="0"/>
              </a:rPr>
              <a:t>Challenges</a:t>
            </a:r>
            <a:endParaRPr lang="en-US" sz="4000" dirty="0">
              <a:solidFill>
                <a:srgbClr val="FFCC66"/>
              </a:solidFill>
              <a:latin typeface="Avenir Book" pitchFamily="-103" charset="0"/>
              <a:ea typeface="Avenir Book" pitchFamily="-103" charset="0"/>
              <a:cs typeface="Avenir Book" pitchFamily="-103" charset="0"/>
            </a:endParaRPr>
          </a:p>
        </p:txBody>
      </p:sp>
      <p:sp>
        <p:nvSpPr>
          <p:cNvPr id="59398" name="Slide Number Placeholder 1"/>
          <p:cNvSpPr>
            <a:spLocks noGrp="1"/>
          </p:cNvSpPr>
          <p:nvPr>
            <p:ph type="sldNum" sz="quarter" idx="12"/>
          </p:nvPr>
        </p:nvSpPr>
        <p:spPr bwMode="auto">
          <a:xfrm>
            <a:off x="8205788" y="6356350"/>
            <a:ext cx="481012" cy="366713"/>
          </a:xfrm>
          <a:noFill/>
          <a:ln>
            <a:miter lim="800000"/>
            <a:headEnd/>
            <a:tailEnd/>
          </a:ln>
        </p:spPr>
        <p:txBody>
          <a:bodyPr/>
          <a:lstStyle/>
          <a:p>
            <a:fld id="{FE6ACE0A-D395-6C40-AC73-C90DBDF38417}" type="slidenum">
              <a:rPr lang="en-US"/>
              <a:pPr/>
              <a:t>26</a:t>
            </a:fld>
            <a:endParaRPr lang="en-US"/>
          </a:p>
        </p:txBody>
      </p:sp>
      <p:sp>
        <p:nvSpPr>
          <p:cNvPr id="59399" name="Rectangle 9"/>
          <p:cNvSpPr>
            <a:spLocks noChangeArrowheads="1"/>
          </p:cNvSpPr>
          <p:nvPr/>
        </p:nvSpPr>
        <p:spPr bwMode="auto">
          <a:xfrm>
            <a:off x="373063" y="1431354"/>
            <a:ext cx="8470900" cy="954107"/>
          </a:xfrm>
          <a:prstGeom prst="rect">
            <a:avLst/>
          </a:prstGeom>
          <a:noFill/>
          <a:ln w="9525">
            <a:noFill/>
            <a:miter lim="800000"/>
            <a:headEnd/>
            <a:tailEnd/>
          </a:ln>
        </p:spPr>
        <p:txBody>
          <a:bodyPr wrap="square">
            <a:prstTxWarp prst="textNoShape">
              <a:avLst/>
            </a:prstTxWarp>
            <a:spAutoFit/>
          </a:bodyPr>
          <a:lstStyle/>
          <a:p>
            <a:pPr eaLnBrk="1" hangingPunct="1">
              <a:spcAft>
                <a:spcPts val="1200"/>
              </a:spcAft>
            </a:pPr>
            <a:r>
              <a:rPr lang="en-US" sz="2800" dirty="0" smtClean="0">
                <a:solidFill>
                  <a:srgbClr val="595959"/>
                </a:solidFill>
                <a:latin typeface="Avenir Book" pitchFamily="-103" charset="0"/>
              </a:rPr>
              <a:t>Interviewees observed </a:t>
            </a:r>
            <a:r>
              <a:rPr lang="en-US" sz="2800" dirty="0" smtClean="0">
                <a:solidFill>
                  <a:srgbClr val="00A0CF"/>
                </a:solidFill>
                <a:latin typeface="Avenir Book" pitchFamily="-103" charset="0"/>
              </a:rPr>
              <a:t>significant challenges </a:t>
            </a:r>
            <a:r>
              <a:rPr lang="en-US" sz="2800" dirty="0">
                <a:solidFill>
                  <a:srgbClr val="595959"/>
                </a:solidFill>
                <a:latin typeface="Avenir Book" pitchFamily="-103" charset="0"/>
              </a:rPr>
              <a:t>to diversifying</a:t>
            </a:r>
            <a:r>
              <a:rPr lang="en-US" sz="2800" dirty="0" smtClean="0">
                <a:solidFill>
                  <a:srgbClr val="595959"/>
                </a:solidFill>
                <a:latin typeface="Avenir Book" pitchFamily="-103" charset="0"/>
              </a:rPr>
              <a:t> foundation leadership</a:t>
            </a:r>
            <a:r>
              <a:rPr lang="en-US" sz="2800" dirty="0" smtClean="0">
                <a:solidFill>
                  <a:srgbClr val="595959"/>
                </a:solidFill>
                <a:latin typeface="Avenir Book" pitchFamily="-103" charset="0"/>
              </a:rPr>
              <a:t>:</a:t>
            </a:r>
            <a:endParaRPr lang="en-US" sz="2800" dirty="0">
              <a:solidFill>
                <a:srgbClr val="595959"/>
              </a:solidFill>
              <a:latin typeface="Avenir Book" pitchFamily="-103" charset="0"/>
            </a:endParaRPr>
          </a:p>
        </p:txBody>
      </p:sp>
      <p:sp>
        <p:nvSpPr>
          <p:cNvPr id="59400" name="Rectangle 14"/>
          <p:cNvSpPr>
            <a:spLocks noChangeArrowheads="1"/>
          </p:cNvSpPr>
          <p:nvPr/>
        </p:nvSpPr>
        <p:spPr bwMode="auto">
          <a:xfrm>
            <a:off x="373063" y="2721846"/>
            <a:ext cx="4083864" cy="2985433"/>
          </a:xfrm>
          <a:prstGeom prst="rect">
            <a:avLst/>
          </a:prstGeom>
          <a:noFill/>
          <a:ln w="9525">
            <a:noFill/>
            <a:miter lim="800000"/>
            <a:headEnd/>
            <a:tailEnd/>
          </a:ln>
        </p:spPr>
        <p:txBody>
          <a:bodyPr wrap="square">
            <a:prstTxWarp prst="textNoShape">
              <a:avLst/>
            </a:prstTxWarp>
            <a:spAutoFit/>
          </a:bodyPr>
          <a:lstStyle/>
          <a:p>
            <a:pPr marL="457200" indent="-457200" eaLnBrk="1" hangingPunct="1">
              <a:spcAft>
                <a:spcPts val="1200"/>
              </a:spcAft>
              <a:buFont typeface="Calibri" pitchFamily="-103" charset="0"/>
              <a:buAutoNum type="arabicPeriod"/>
            </a:pPr>
            <a:r>
              <a:rPr lang="en-US" sz="2400" dirty="0" smtClean="0">
                <a:solidFill>
                  <a:srgbClr val="595959"/>
                </a:solidFill>
                <a:latin typeface="Avenir Book" pitchFamily="-103" charset="0"/>
              </a:rPr>
              <a:t>Internal advocacy is complex for leaders of color</a:t>
            </a:r>
          </a:p>
          <a:p>
            <a:pPr marL="457200" indent="-457200" eaLnBrk="1" hangingPunct="1">
              <a:spcAft>
                <a:spcPts val="1200"/>
              </a:spcAft>
              <a:buFont typeface="Calibri" pitchFamily="-103" charset="0"/>
              <a:buAutoNum type="arabicPeriod"/>
            </a:pPr>
            <a:r>
              <a:rPr lang="en-US" sz="2400" dirty="0">
                <a:solidFill>
                  <a:srgbClr val="595959"/>
                </a:solidFill>
                <a:latin typeface="Avenir Book" pitchFamily="-103" charset="0"/>
              </a:rPr>
              <a:t>Policies don’t</a:t>
            </a:r>
            <a:r>
              <a:rPr lang="en-US" altLang="ja-JP" sz="2400" dirty="0">
                <a:solidFill>
                  <a:srgbClr val="595959"/>
                </a:solidFill>
                <a:latin typeface="Avenir Book" pitchFamily="-103" charset="0"/>
              </a:rPr>
              <a:t> guarantee diversity, and d</a:t>
            </a:r>
            <a:r>
              <a:rPr lang="en-US" sz="2400" dirty="0">
                <a:solidFill>
                  <a:srgbClr val="595959"/>
                </a:solidFill>
                <a:latin typeface="Avenir Book" pitchFamily="-103" charset="0"/>
              </a:rPr>
              <a:t>iversity doesn’t</a:t>
            </a:r>
            <a:r>
              <a:rPr lang="en-US" altLang="ja-JP" sz="2400" dirty="0">
                <a:solidFill>
                  <a:srgbClr val="595959"/>
                </a:solidFill>
                <a:latin typeface="Avenir Book" pitchFamily="-103" charset="0"/>
              </a:rPr>
              <a:t> ensure inclusion</a:t>
            </a:r>
          </a:p>
          <a:p>
            <a:pPr marL="457200" indent="-457200" eaLnBrk="1" hangingPunct="1">
              <a:spcAft>
                <a:spcPts val="1200"/>
              </a:spcAft>
              <a:buFont typeface="Calibri" pitchFamily="-103" charset="0"/>
              <a:buAutoNum type="arabicPeriod"/>
            </a:pPr>
            <a:endParaRPr lang="en-US" sz="2400" dirty="0">
              <a:solidFill>
                <a:srgbClr val="595959"/>
              </a:solidFill>
              <a:latin typeface="Avenir Book" pitchFamily="-103" charset="0"/>
            </a:endParaRPr>
          </a:p>
        </p:txBody>
      </p:sp>
      <p:sp>
        <p:nvSpPr>
          <p:cNvPr id="16" name="Rectangular Callout 15"/>
          <p:cNvSpPr/>
          <p:nvPr/>
        </p:nvSpPr>
        <p:spPr>
          <a:xfrm>
            <a:off x="5646994" y="2385461"/>
            <a:ext cx="3204182" cy="3704126"/>
          </a:xfrm>
          <a:prstGeom prst="wedgeRectCallout">
            <a:avLst>
              <a:gd name="adj1" fmla="val -44960"/>
              <a:gd name="adj2" fmla="val 65628"/>
            </a:avLst>
          </a:prstGeom>
          <a:solidFill>
            <a:srgbClr val="00A0CF"/>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r>
              <a:rPr lang="en-US" altLang="ja-JP" sz="2000" dirty="0">
                <a:solidFill>
                  <a:srgbClr val="FFFFFF"/>
                </a:solidFill>
                <a:latin typeface="Avenir Book" pitchFamily="-103" charset="0"/>
                <a:ea typeface="Avenir Book" pitchFamily="-103" charset="0"/>
                <a:cs typeface="Avenir Book" pitchFamily="-103" charset="0"/>
              </a:rPr>
              <a:t>“Having a policy doesn’t make you bulletproof. The policy is an important statement but it doesn’t settle the issue. There are unrealistic expectations on both sides of the table that once we get this policy we should celebrate and announce ‘mission accomplished!’” </a:t>
            </a:r>
            <a:endParaRPr lang="en-US" sz="2000" dirty="0">
              <a:solidFill>
                <a:srgbClr val="FFFFFF"/>
              </a:solidFill>
              <a:latin typeface="Avenir Book" pitchFamily="-103" charset="0"/>
              <a:ea typeface="Avenir Book" pitchFamily="-103" charset="0"/>
              <a:cs typeface="Avenir Book" pitchFamily="-103" charset="0"/>
            </a:endParaRPr>
          </a:p>
        </p:txBody>
      </p:sp>
    </p:spTree>
    <p:extLst>
      <p:ext uri="{BB962C8B-B14F-4D97-AF65-F5344CB8AC3E}">
        <p14:creationId xmlns:p14="http://schemas.microsoft.com/office/powerpoint/2010/main" val="21215056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txBox="1">
            <a:spLocks/>
          </p:cNvSpPr>
          <p:nvPr/>
        </p:nvSpPr>
        <p:spPr bwMode="auto">
          <a:xfrm>
            <a:off x="304800" y="279400"/>
            <a:ext cx="5562600" cy="585788"/>
          </a:xfrm>
          <a:prstGeom prst="rect">
            <a:avLst/>
          </a:prstGeom>
          <a:noFill/>
          <a:ln w="9525">
            <a:noFill/>
            <a:miter lim="800000"/>
            <a:headEnd/>
            <a:tailEnd/>
          </a:ln>
        </p:spPr>
        <p:txBody>
          <a:bodyPr anchor="ctr">
            <a:prstTxWarp prst="textNoShape">
              <a:avLst/>
            </a:prstTxWarp>
          </a:bodyPr>
          <a:lstStyle/>
          <a:p>
            <a:pPr eaLnBrk="1" hangingPunct="1">
              <a:lnSpc>
                <a:spcPct val="140000"/>
              </a:lnSpc>
            </a:pPr>
            <a:r>
              <a:rPr lang="en-US" b="1">
                <a:solidFill>
                  <a:srgbClr val="0070C0"/>
                </a:solidFill>
                <a:latin typeface="Corbel" pitchFamily="-103" charset="0"/>
              </a:rPr>
              <a:t>WHAT WE DO</a:t>
            </a:r>
            <a:endParaRPr lang="en-US">
              <a:solidFill>
                <a:srgbClr val="0070C0"/>
              </a:solidFill>
              <a:latin typeface="Corbel" pitchFamily="-103" charset="0"/>
            </a:endParaRPr>
          </a:p>
        </p:txBody>
      </p:sp>
      <p:sp>
        <p:nvSpPr>
          <p:cNvPr id="6" name="Rectangle 5"/>
          <p:cNvSpPr/>
          <p:nvPr/>
        </p:nvSpPr>
        <p:spPr>
          <a:xfrm>
            <a:off x="0" y="0"/>
            <a:ext cx="9144000" cy="895350"/>
          </a:xfrm>
          <a:prstGeom prst="rect">
            <a:avLst/>
          </a:prstGeom>
          <a:solidFill>
            <a:srgbClr val="00A0CF"/>
          </a:solidFill>
          <a:ln>
            <a:solidFill>
              <a:srgbClr val="32B2D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59395" name="TextBox 5"/>
          <p:cNvSpPr txBox="1">
            <a:spLocks noChangeArrowheads="1"/>
          </p:cNvSpPr>
          <p:nvPr/>
        </p:nvSpPr>
        <p:spPr bwMode="auto">
          <a:xfrm>
            <a:off x="622300" y="61913"/>
            <a:ext cx="8659813" cy="584200"/>
          </a:xfrm>
          <a:prstGeom prst="rect">
            <a:avLst/>
          </a:prstGeom>
          <a:noFill/>
          <a:ln w="9525">
            <a:noFill/>
            <a:miter lim="800000"/>
            <a:headEnd/>
            <a:tailEnd/>
          </a:ln>
        </p:spPr>
        <p:txBody>
          <a:bodyPr>
            <a:prstTxWarp prst="textNoShape">
              <a:avLst/>
            </a:prstTxWarp>
            <a:spAutoFit/>
          </a:bodyPr>
          <a:lstStyle/>
          <a:p>
            <a:pPr eaLnBrk="1" hangingPunct="1"/>
            <a:r>
              <a:rPr lang="en-US" sz="3200">
                <a:solidFill>
                  <a:schemeClr val="bg1"/>
                </a:solidFill>
                <a:latin typeface="Corbel" pitchFamily="-103" charset="0"/>
              </a:rPr>
              <a:t> </a:t>
            </a:r>
          </a:p>
        </p:txBody>
      </p:sp>
      <p:sp>
        <p:nvSpPr>
          <p:cNvPr id="9" name="Right Arrow 8"/>
          <p:cNvSpPr/>
          <p:nvPr/>
        </p:nvSpPr>
        <p:spPr>
          <a:xfrm>
            <a:off x="0" y="107950"/>
            <a:ext cx="611188" cy="700088"/>
          </a:xfrm>
          <a:prstGeom prst="rightArrow">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59397" name="Rectangle 14"/>
          <p:cNvSpPr>
            <a:spLocks noGrp="1" noChangeArrowheads="1"/>
          </p:cNvSpPr>
          <p:nvPr>
            <p:ph type="title"/>
          </p:nvPr>
        </p:nvSpPr>
        <p:spPr bwMode="auto">
          <a:xfrm>
            <a:off x="611188" y="60325"/>
            <a:ext cx="8532812" cy="1143000"/>
          </a:xfrm>
          <a:noFill/>
          <a:ln>
            <a:miter lim="800000"/>
            <a:headEnd/>
            <a:tailEnd/>
          </a:ln>
        </p:spPr>
        <p:txBody>
          <a:bodyPr vert="horz" wrap="square" lIns="91440" tIns="45720" rIns="91440" bIns="45720" numCol="1" anchor="t" anchorCtr="0" compatLnSpc="1">
            <a:prstTxWarp prst="textNoShape">
              <a:avLst/>
            </a:prstTxWarp>
          </a:bodyPr>
          <a:lstStyle/>
          <a:p>
            <a:pPr marL="457200" indent="-457200" algn="l" eaLnBrk="1" hangingPunct="1"/>
            <a:r>
              <a:rPr lang="en-US" sz="4000" dirty="0">
                <a:solidFill>
                  <a:schemeClr val="tx2"/>
                </a:solidFill>
                <a:latin typeface="Avenir Book" pitchFamily="-103" charset="0"/>
                <a:ea typeface="Avenir Book" pitchFamily="-103" charset="0"/>
                <a:cs typeface="Avenir Book" pitchFamily="-103" charset="0"/>
              </a:rPr>
              <a:t>3.</a:t>
            </a:r>
            <a:r>
              <a:rPr lang="en-US" sz="4000" dirty="0" smtClean="0">
                <a:solidFill>
                  <a:schemeClr val="tx2"/>
                </a:solidFill>
                <a:latin typeface="Avenir Book" pitchFamily="-103" charset="0"/>
                <a:ea typeface="Avenir Book" pitchFamily="-103" charset="0"/>
                <a:cs typeface="Avenir Book" pitchFamily="-103" charset="0"/>
              </a:rPr>
              <a:t> Leadership diversity: </a:t>
            </a:r>
            <a:r>
              <a:rPr lang="en-US" sz="4000" dirty="0" smtClean="0">
                <a:solidFill>
                  <a:srgbClr val="FFCC66"/>
                </a:solidFill>
                <a:latin typeface="Avenir Book" pitchFamily="-103" charset="0"/>
                <a:ea typeface="Avenir Book" pitchFamily="-103" charset="0"/>
                <a:cs typeface="Avenir Book" pitchFamily="-103" charset="0"/>
              </a:rPr>
              <a:t>Challenges</a:t>
            </a:r>
            <a:endParaRPr lang="en-US" sz="4000" dirty="0">
              <a:solidFill>
                <a:srgbClr val="FFCC66"/>
              </a:solidFill>
              <a:latin typeface="Avenir Book" pitchFamily="-103" charset="0"/>
              <a:ea typeface="Avenir Book" pitchFamily="-103" charset="0"/>
              <a:cs typeface="Avenir Book" pitchFamily="-103" charset="0"/>
            </a:endParaRPr>
          </a:p>
        </p:txBody>
      </p:sp>
      <p:sp>
        <p:nvSpPr>
          <p:cNvPr id="59398" name="Slide Number Placeholder 1"/>
          <p:cNvSpPr>
            <a:spLocks noGrp="1"/>
          </p:cNvSpPr>
          <p:nvPr>
            <p:ph type="sldNum" sz="quarter" idx="12"/>
          </p:nvPr>
        </p:nvSpPr>
        <p:spPr bwMode="auto">
          <a:xfrm>
            <a:off x="8205788" y="6356350"/>
            <a:ext cx="481012" cy="366713"/>
          </a:xfrm>
          <a:noFill/>
          <a:ln>
            <a:miter lim="800000"/>
            <a:headEnd/>
            <a:tailEnd/>
          </a:ln>
        </p:spPr>
        <p:txBody>
          <a:bodyPr/>
          <a:lstStyle/>
          <a:p>
            <a:fld id="{FE6ACE0A-D395-6C40-AC73-C90DBDF38417}" type="slidenum">
              <a:rPr lang="en-US"/>
              <a:pPr/>
              <a:t>27</a:t>
            </a:fld>
            <a:endParaRPr lang="en-US"/>
          </a:p>
        </p:txBody>
      </p:sp>
      <p:sp>
        <p:nvSpPr>
          <p:cNvPr id="59399" name="Rectangle 9"/>
          <p:cNvSpPr>
            <a:spLocks noChangeArrowheads="1"/>
          </p:cNvSpPr>
          <p:nvPr/>
        </p:nvSpPr>
        <p:spPr bwMode="auto">
          <a:xfrm>
            <a:off x="373063" y="1431354"/>
            <a:ext cx="8470900" cy="954107"/>
          </a:xfrm>
          <a:prstGeom prst="rect">
            <a:avLst/>
          </a:prstGeom>
          <a:noFill/>
          <a:ln w="9525">
            <a:noFill/>
            <a:miter lim="800000"/>
            <a:headEnd/>
            <a:tailEnd/>
          </a:ln>
        </p:spPr>
        <p:txBody>
          <a:bodyPr wrap="square">
            <a:prstTxWarp prst="textNoShape">
              <a:avLst/>
            </a:prstTxWarp>
            <a:spAutoFit/>
          </a:bodyPr>
          <a:lstStyle/>
          <a:p>
            <a:pPr eaLnBrk="1" hangingPunct="1">
              <a:spcAft>
                <a:spcPts val="1200"/>
              </a:spcAft>
            </a:pPr>
            <a:r>
              <a:rPr lang="en-US" sz="2800" dirty="0" smtClean="0">
                <a:solidFill>
                  <a:srgbClr val="595959"/>
                </a:solidFill>
                <a:latin typeface="Avenir Book" pitchFamily="-103" charset="0"/>
              </a:rPr>
              <a:t>Interviewees observed </a:t>
            </a:r>
            <a:r>
              <a:rPr lang="en-US" sz="2800" dirty="0" smtClean="0">
                <a:solidFill>
                  <a:srgbClr val="00A0CF"/>
                </a:solidFill>
                <a:latin typeface="Avenir Book" pitchFamily="-103" charset="0"/>
              </a:rPr>
              <a:t>significant challenges </a:t>
            </a:r>
            <a:r>
              <a:rPr lang="en-US" sz="2800" dirty="0">
                <a:solidFill>
                  <a:srgbClr val="595959"/>
                </a:solidFill>
                <a:latin typeface="Avenir Book" pitchFamily="-103" charset="0"/>
              </a:rPr>
              <a:t>to diversifying</a:t>
            </a:r>
            <a:r>
              <a:rPr lang="en-US" sz="2800" dirty="0" smtClean="0">
                <a:solidFill>
                  <a:srgbClr val="595959"/>
                </a:solidFill>
                <a:latin typeface="Avenir Book" pitchFamily="-103" charset="0"/>
              </a:rPr>
              <a:t> foundation leadership</a:t>
            </a:r>
            <a:r>
              <a:rPr lang="en-US" sz="2800" dirty="0" smtClean="0">
                <a:solidFill>
                  <a:srgbClr val="595959"/>
                </a:solidFill>
                <a:latin typeface="Avenir Book" pitchFamily="-103" charset="0"/>
              </a:rPr>
              <a:t>:</a:t>
            </a:r>
            <a:endParaRPr lang="en-US" sz="2800" dirty="0">
              <a:solidFill>
                <a:srgbClr val="595959"/>
              </a:solidFill>
              <a:latin typeface="Avenir Book" pitchFamily="-103" charset="0"/>
            </a:endParaRPr>
          </a:p>
        </p:txBody>
      </p:sp>
      <p:sp>
        <p:nvSpPr>
          <p:cNvPr id="59400" name="Rectangle 14"/>
          <p:cNvSpPr>
            <a:spLocks noChangeArrowheads="1"/>
          </p:cNvSpPr>
          <p:nvPr/>
        </p:nvSpPr>
        <p:spPr bwMode="auto">
          <a:xfrm>
            <a:off x="373063" y="2721846"/>
            <a:ext cx="4083864" cy="3724097"/>
          </a:xfrm>
          <a:prstGeom prst="rect">
            <a:avLst/>
          </a:prstGeom>
          <a:noFill/>
          <a:ln w="9525">
            <a:noFill/>
            <a:miter lim="800000"/>
            <a:headEnd/>
            <a:tailEnd/>
          </a:ln>
        </p:spPr>
        <p:txBody>
          <a:bodyPr wrap="square">
            <a:prstTxWarp prst="textNoShape">
              <a:avLst/>
            </a:prstTxWarp>
            <a:spAutoFit/>
          </a:bodyPr>
          <a:lstStyle/>
          <a:p>
            <a:pPr marL="457200" indent="-457200" eaLnBrk="1" hangingPunct="1">
              <a:spcAft>
                <a:spcPts val="1200"/>
              </a:spcAft>
              <a:buFont typeface="Calibri" pitchFamily="-103" charset="0"/>
              <a:buAutoNum type="arabicPeriod"/>
            </a:pPr>
            <a:r>
              <a:rPr lang="en-US" sz="2400" dirty="0" smtClean="0">
                <a:solidFill>
                  <a:srgbClr val="595959"/>
                </a:solidFill>
                <a:latin typeface="Avenir Book" pitchFamily="-103" charset="0"/>
              </a:rPr>
              <a:t>Internal advocacy is complex for leaders of color</a:t>
            </a:r>
          </a:p>
          <a:p>
            <a:pPr marL="457200" indent="-457200" eaLnBrk="1" hangingPunct="1">
              <a:spcAft>
                <a:spcPts val="1200"/>
              </a:spcAft>
              <a:buFont typeface="Calibri" pitchFamily="-103" charset="0"/>
              <a:buAutoNum type="arabicPeriod"/>
            </a:pPr>
            <a:r>
              <a:rPr lang="en-US" sz="2400" dirty="0">
                <a:solidFill>
                  <a:srgbClr val="595959"/>
                </a:solidFill>
                <a:latin typeface="Avenir Book" pitchFamily="-103" charset="0"/>
              </a:rPr>
              <a:t>Policies don’t</a:t>
            </a:r>
            <a:r>
              <a:rPr lang="en-US" altLang="ja-JP" sz="2400" dirty="0">
                <a:solidFill>
                  <a:srgbClr val="595959"/>
                </a:solidFill>
                <a:latin typeface="Avenir Book" pitchFamily="-103" charset="0"/>
              </a:rPr>
              <a:t> guarantee diversity, and d</a:t>
            </a:r>
            <a:r>
              <a:rPr lang="en-US" sz="2400" dirty="0">
                <a:solidFill>
                  <a:srgbClr val="595959"/>
                </a:solidFill>
                <a:latin typeface="Avenir Book" pitchFamily="-103" charset="0"/>
              </a:rPr>
              <a:t>iversity doesn’t</a:t>
            </a:r>
            <a:r>
              <a:rPr lang="en-US" altLang="ja-JP" sz="2400" dirty="0">
                <a:solidFill>
                  <a:srgbClr val="595959"/>
                </a:solidFill>
                <a:latin typeface="Avenir Book" pitchFamily="-103" charset="0"/>
              </a:rPr>
              <a:t> ensure </a:t>
            </a:r>
            <a:r>
              <a:rPr lang="en-US" altLang="ja-JP" sz="2400" dirty="0" smtClean="0">
                <a:solidFill>
                  <a:srgbClr val="595959"/>
                </a:solidFill>
                <a:latin typeface="Avenir Book" pitchFamily="-103" charset="0"/>
              </a:rPr>
              <a:t>inclusion</a:t>
            </a:r>
          </a:p>
          <a:p>
            <a:pPr marL="457200" indent="-457200" eaLnBrk="1" hangingPunct="1">
              <a:spcAft>
                <a:spcPts val="1200"/>
              </a:spcAft>
              <a:buFont typeface="Calibri" pitchFamily="-103" charset="0"/>
              <a:buAutoNum type="arabicPeriod"/>
            </a:pPr>
            <a:r>
              <a:rPr lang="en-US" altLang="ja-JP" sz="2400" dirty="0">
                <a:solidFill>
                  <a:srgbClr val="595959"/>
                </a:solidFill>
                <a:latin typeface="Avenir Book" pitchFamily="-103" charset="0"/>
              </a:rPr>
              <a:t>Entails deep board commitment and </a:t>
            </a:r>
            <a:r>
              <a:rPr lang="en-US" altLang="ja-JP" sz="2400" dirty="0" smtClean="0">
                <a:solidFill>
                  <a:srgbClr val="595959"/>
                </a:solidFill>
                <a:latin typeface="Avenir Book" pitchFamily="-103" charset="0"/>
              </a:rPr>
              <a:t>engagement</a:t>
            </a:r>
            <a:endParaRPr lang="en-US" altLang="ja-JP" sz="2400" dirty="0">
              <a:solidFill>
                <a:srgbClr val="595959"/>
              </a:solidFill>
              <a:latin typeface="Avenir Book" pitchFamily="-103" charset="0"/>
            </a:endParaRPr>
          </a:p>
        </p:txBody>
      </p:sp>
      <p:sp>
        <p:nvSpPr>
          <p:cNvPr id="16" name="Rectangular Callout 15"/>
          <p:cNvSpPr/>
          <p:nvPr/>
        </p:nvSpPr>
        <p:spPr>
          <a:xfrm>
            <a:off x="5646994" y="2385461"/>
            <a:ext cx="3204182" cy="3704126"/>
          </a:xfrm>
          <a:prstGeom prst="wedgeRectCallout">
            <a:avLst>
              <a:gd name="adj1" fmla="val -44960"/>
              <a:gd name="adj2" fmla="val 65628"/>
            </a:avLst>
          </a:prstGeom>
          <a:solidFill>
            <a:srgbClr val="00A0CF"/>
          </a:solidFill>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r>
              <a:rPr lang="en-US" altLang="ja-JP" sz="2000" dirty="0">
                <a:solidFill>
                  <a:srgbClr val="FFFFFF"/>
                </a:solidFill>
                <a:latin typeface="Avenir Book" pitchFamily="-103" charset="0"/>
                <a:ea typeface="Avenir Book" pitchFamily="-103" charset="0"/>
                <a:cs typeface="Avenir Book" pitchFamily="-103" charset="0"/>
              </a:rPr>
              <a:t>“What will change diversity is when boards of trustees embrace and live diversity. Until boards are engaged and motivated to seriously engage on this issue, it is very hard to believe that the sector will actually have much success.”</a:t>
            </a:r>
            <a:endParaRPr lang="en-US" sz="2000" dirty="0">
              <a:solidFill>
                <a:srgbClr val="FFFFFF"/>
              </a:solidFill>
              <a:latin typeface="Avenir Book" pitchFamily="-103" charset="0"/>
              <a:ea typeface="Avenir Book" pitchFamily="-103" charset="0"/>
              <a:cs typeface="Avenir Book" pitchFamily="-103" charset="0"/>
            </a:endParaRPr>
          </a:p>
        </p:txBody>
      </p:sp>
    </p:spTree>
    <p:extLst>
      <p:ext uri="{BB962C8B-B14F-4D97-AF65-F5344CB8AC3E}">
        <p14:creationId xmlns:p14="http://schemas.microsoft.com/office/powerpoint/2010/main" val="83589812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txBox="1">
            <a:spLocks/>
          </p:cNvSpPr>
          <p:nvPr/>
        </p:nvSpPr>
        <p:spPr bwMode="auto">
          <a:xfrm>
            <a:off x="304800" y="279400"/>
            <a:ext cx="5562600" cy="585788"/>
          </a:xfrm>
          <a:prstGeom prst="rect">
            <a:avLst/>
          </a:prstGeom>
          <a:noFill/>
          <a:ln w="9525">
            <a:noFill/>
            <a:miter lim="800000"/>
            <a:headEnd/>
            <a:tailEnd/>
          </a:ln>
        </p:spPr>
        <p:txBody>
          <a:bodyPr anchor="ctr">
            <a:prstTxWarp prst="textNoShape">
              <a:avLst/>
            </a:prstTxWarp>
          </a:bodyPr>
          <a:lstStyle/>
          <a:p>
            <a:pPr eaLnBrk="1" hangingPunct="1">
              <a:lnSpc>
                <a:spcPct val="140000"/>
              </a:lnSpc>
            </a:pPr>
            <a:r>
              <a:rPr lang="en-US" b="1">
                <a:solidFill>
                  <a:srgbClr val="0070C0"/>
                </a:solidFill>
                <a:latin typeface="Corbel" pitchFamily="-103" charset="0"/>
              </a:rPr>
              <a:t>WHAT WE DO</a:t>
            </a:r>
            <a:endParaRPr lang="en-US">
              <a:solidFill>
                <a:srgbClr val="0070C0"/>
              </a:solidFill>
              <a:latin typeface="Corbel" pitchFamily="-103" charset="0"/>
            </a:endParaRPr>
          </a:p>
        </p:txBody>
      </p:sp>
      <p:sp>
        <p:nvSpPr>
          <p:cNvPr id="6" name="Rectangle 5"/>
          <p:cNvSpPr/>
          <p:nvPr/>
        </p:nvSpPr>
        <p:spPr>
          <a:xfrm>
            <a:off x="0" y="0"/>
            <a:ext cx="9144000" cy="895350"/>
          </a:xfrm>
          <a:prstGeom prst="rect">
            <a:avLst/>
          </a:prstGeom>
          <a:solidFill>
            <a:srgbClr val="00A0CF"/>
          </a:solidFill>
          <a:ln>
            <a:solidFill>
              <a:srgbClr val="32B2D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61443" name="TextBox 5"/>
          <p:cNvSpPr txBox="1">
            <a:spLocks noChangeArrowheads="1"/>
          </p:cNvSpPr>
          <p:nvPr/>
        </p:nvSpPr>
        <p:spPr bwMode="auto">
          <a:xfrm>
            <a:off x="622300" y="61913"/>
            <a:ext cx="8659813" cy="584200"/>
          </a:xfrm>
          <a:prstGeom prst="rect">
            <a:avLst/>
          </a:prstGeom>
          <a:noFill/>
          <a:ln w="9525">
            <a:noFill/>
            <a:miter lim="800000"/>
            <a:headEnd/>
            <a:tailEnd/>
          </a:ln>
        </p:spPr>
        <p:txBody>
          <a:bodyPr>
            <a:prstTxWarp prst="textNoShape">
              <a:avLst/>
            </a:prstTxWarp>
            <a:spAutoFit/>
          </a:bodyPr>
          <a:lstStyle/>
          <a:p>
            <a:pPr eaLnBrk="1" hangingPunct="1"/>
            <a:r>
              <a:rPr lang="en-US" sz="3200">
                <a:solidFill>
                  <a:schemeClr val="bg1"/>
                </a:solidFill>
                <a:latin typeface="Corbel" pitchFamily="-103" charset="0"/>
              </a:rPr>
              <a:t> </a:t>
            </a:r>
          </a:p>
        </p:txBody>
      </p:sp>
      <p:sp>
        <p:nvSpPr>
          <p:cNvPr id="9" name="Right Arrow 8"/>
          <p:cNvSpPr/>
          <p:nvPr/>
        </p:nvSpPr>
        <p:spPr>
          <a:xfrm>
            <a:off x="0" y="107950"/>
            <a:ext cx="611188" cy="700088"/>
          </a:xfrm>
          <a:prstGeom prst="rightArrow">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61445" name="Rectangle 14"/>
          <p:cNvSpPr>
            <a:spLocks noGrp="1" noChangeArrowheads="1"/>
          </p:cNvSpPr>
          <p:nvPr>
            <p:ph type="title"/>
          </p:nvPr>
        </p:nvSpPr>
        <p:spPr bwMode="auto">
          <a:xfrm>
            <a:off x="611188" y="60325"/>
            <a:ext cx="8532812" cy="1143000"/>
          </a:xfrm>
          <a:noFill/>
          <a:ln>
            <a:miter lim="800000"/>
            <a:headEnd/>
            <a:tailEnd/>
          </a:ln>
        </p:spPr>
        <p:txBody>
          <a:bodyPr vert="horz" wrap="square" lIns="91440" tIns="45720" rIns="91440" bIns="45720" numCol="1" anchor="t" anchorCtr="0" compatLnSpc="1">
            <a:prstTxWarp prst="textNoShape">
              <a:avLst/>
            </a:prstTxWarp>
          </a:bodyPr>
          <a:lstStyle/>
          <a:p>
            <a:pPr marL="457200" indent="-457200" algn="l" eaLnBrk="1" hangingPunct="1"/>
            <a:r>
              <a:rPr lang="en-US" sz="4000" dirty="0">
                <a:solidFill>
                  <a:schemeClr val="tx2"/>
                </a:solidFill>
                <a:latin typeface="Avenir Book" pitchFamily="-103" charset="0"/>
                <a:ea typeface="Avenir Book" pitchFamily="-103" charset="0"/>
                <a:cs typeface="Avenir Book" pitchFamily="-103" charset="0"/>
              </a:rPr>
              <a:t>Discussion: </a:t>
            </a:r>
            <a:r>
              <a:rPr lang="ja-JP" altLang="en-US" sz="4000" dirty="0">
                <a:solidFill>
                  <a:schemeClr val="tx2"/>
                </a:solidFill>
                <a:latin typeface="Avenir Book" pitchFamily="-103" charset="0"/>
                <a:ea typeface="Avenir Book" pitchFamily="-103" charset="0"/>
                <a:cs typeface="Avenir Book" pitchFamily="-103" charset="0"/>
              </a:rPr>
              <a:t>“</a:t>
            </a:r>
            <a:r>
              <a:rPr lang="en-US" altLang="ja-JP" sz="4000" dirty="0">
                <a:solidFill>
                  <a:schemeClr val="tx2"/>
                </a:solidFill>
                <a:latin typeface="Avenir Book" pitchFamily="-103" charset="0"/>
                <a:ea typeface="Avenir Book" pitchFamily="-103" charset="0"/>
                <a:cs typeface="Avenir Book" pitchFamily="-103" charset="0"/>
              </a:rPr>
              <a:t>Similar, yet different</a:t>
            </a:r>
            <a:r>
              <a:rPr lang="ja-JP" altLang="en-US" sz="4000" dirty="0">
                <a:solidFill>
                  <a:schemeClr val="tx2"/>
                </a:solidFill>
                <a:latin typeface="Avenir Book" pitchFamily="-103" charset="0"/>
                <a:ea typeface="Avenir Book" pitchFamily="-103" charset="0"/>
                <a:cs typeface="Avenir Book" pitchFamily="-103" charset="0"/>
              </a:rPr>
              <a:t>”</a:t>
            </a:r>
            <a:endParaRPr lang="en-US" sz="4000" dirty="0">
              <a:solidFill>
                <a:schemeClr val="tx2"/>
              </a:solidFill>
              <a:latin typeface="Avenir Book" pitchFamily="-103" charset="0"/>
              <a:ea typeface="Avenir Book" pitchFamily="-103" charset="0"/>
              <a:cs typeface="Avenir Book" pitchFamily="-103" charset="0"/>
            </a:endParaRPr>
          </a:p>
        </p:txBody>
      </p:sp>
      <p:sp>
        <p:nvSpPr>
          <p:cNvPr id="61446" name="Slide Number Placeholder 1"/>
          <p:cNvSpPr>
            <a:spLocks noGrp="1"/>
          </p:cNvSpPr>
          <p:nvPr>
            <p:ph type="sldNum" sz="quarter" idx="12"/>
          </p:nvPr>
        </p:nvSpPr>
        <p:spPr bwMode="auto">
          <a:xfrm>
            <a:off x="8205788" y="6356350"/>
            <a:ext cx="481012" cy="366713"/>
          </a:xfrm>
          <a:noFill/>
          <a:ln>
            <a:miter lim="800000"/>
            <a:headEnd/>
            <a:tailEnd/>
          </a:ln>
        </p:spPr>
        <p:txBody>
          <a:bodyPr/>
          <a:lstStyle/>
          <a:p>
            <a:fld id="{05B96F2F-F6E2-FB4F-AA37-02F9131C35C0}" type="slidenum">
              <a:rPr lang="en-US"/>
              <a:pPr/>
              <a:t>28</a:t>
            </a:fld>
            <a:endParaRPr lang="en-US"/>
          </a:p>
        </p:txBody>
      </p:sp>
      <p:sp>
        <p:nvSpPr>
          <p:cNvPr id="61448" name="Rectangle 13"/>
          <p:cNvSpPr>
            <a:spLocks noChangeArrowheads="1"/>
          </p:cNvSpPr>
          <p:nvPr/>
        </p:nvSpPr>
        <p:spPr bwMode="auto">
          <a:xfrm>
            <a:off x="430213" y="1299298"/>
            <a:ext cx="8256587" cy="5601533"/>
          </a:xfrm>
          <a:prstGeom prst="rect">
            <a:avLst/>
          </a:prstGeom>
          <a:noFill/>
          <a:ln w="9525">
            <a:noFill/>
            <a:miter lim="800000"/>
            <a:headEnd/>
            <a:tailEnd/>
          </a:ln>
        </p:spPr>
        <p:txBody>
          <a:bodyPr>
            <a:prstTxWarp prst="textNoShape">
              <a:avLst/>
            </a:prstTxWarp>
            <a:spAutoFit/>
          </a:bodyPr>
          <a:lstStyle/>
          <a:p>
            <a:pPr eaLnBrk="1" hangingPunct="1">
              <a:spcAft>
                <a:spcPts val="1200"/>
              </a:spcAft>
            </a:pPr>
            <a:r>
              <a:rPr lang="en-US" sz="2800" dirty="0" smtClean="0">
                <a:solidFill>
                  <a:srgbClr val="595959"/>
                </a:solidFill>
                <a:latin typeface="Avenir Book" pitchFamily="-103" charset="0"/>
              </a:rPr>
              <a:t>Professionals of color may face many of the same challenges to advancement as their white </a:t>
            </a:r>
            <a:r>
              <a:rPr lang="en-US" sz="2800" dirty="0" smtClean="0">
                <a:solidFill>
                  <a:srgbClr val="595959"/>
                </a:solidFill>
                <a:latin typeface="Avenir Book" pitchFamily="-103" charset="0"/>
              </a:rPr>
              <a:t>peers. </a:t>
            </a:r>
            <a:r>
              <a:rPr lang="en-US" sz="2800" dirty="0" smtClean="0">
                <a:solidFill>
                  <a:srgbClr val="595959"/>
                </a:solidFill>
                <a:latin typeface="Avenir Book" pitchFamily="-103" charset="0"/>
              </a:rPr>
              <a:t>However</a:t>
            </a:r>
            <a:r>
              <a:rPr lang="en-US" sz="2800" dirty="0">
                <a:solidFill>
                  <a:srgbClr val="595959"/>
                </a:solidFill>
                <a:latin typeface="Avenir Book" pitchFamily="-103" charset="0"/>
              </a:rPr>
              <a:t>, this study also suggests people of color</a:t>
            </a:r>
            <a:r>
              <a:rPr lang="en-US" sz="2800" dirty="0" smtClean="0">
                <a:solidFill>
                  <a:srgbClr val="595959"/>
                </a:solidFill>
                <a:latin typeface="Avenir Book" pitchFamily="-103" charset="0"/>
              </a:rPr>
              <a:t>…</a:t>
            </a:r>
          </a:p>
          <a:p>
            <a:pPr marL="800100" lvl="1" indent="-342900" eaLnBrk="1" hangingPunct="1">
              <a:spcAft>
                <a:spcPts val="1200"/>
              </a:spcAft>
              <a:buFont typeface="Arial"/>
              <a:buChar char="•"/>
            </a:pPr>
            <a:r>
              <a:rPr lang="en-US" sz="2400" dirty="0" smtClean="0">
                <a:solidFill>
                  <a:srgbClr val="00A0CF"/>
                </a:solidFill>
                <a:latin typeface="Avenir Book" pitchFamily="-103" charset="0"/>
              </a:rPr>
              <a:t>Are </a:t>
            </a:r>
            <a:r>
              <a:rPr lang="en-US" sz="2400" dirty="0">
                <a:solidFill>
                  <a:srgbClr val="00A0CF"/>
                </a:solidFill>
                <a:latin typeface="Avenir Book" pitchFamily="-103" charset="0"/>
              </a:rPr>
              <a:t>less likely to be chosen for leadership positions given their lack of access to the external hiring networks </a:t>
            </a:r>
            <a:r>
              <a:rPr lang="en-US" sz="2400" dirty="0">
                <a:solidFill>
                  <a:srgbClr val="595959"/>
                </a:solidFill>
                <a:latin typeface="Avenir Book" pitchFamily="-103" charset="0"/>
              </a:rPr>
              <a:t>from which senior candidates are frequently </a:t>
            </a:r>
            <a:r>
              <a:rPr lang="en-US" sz="2400" dirty="0" smtClean="0">
                <a:solidFill>
                  <a:srgbClr val="595959"/>
                </a:solidFill>
                <a:latin typeface="Avenir Book" pitchFamily="-103" charset="0"/>
              </a:rPr>
              <a:t>selected</a:t>
            </a:r>
          </a:p>
          <a:p>
            <a:pPr marL="800100" lvl="1" indent="-342900" eaLnBrk="1" hangingPunct="1">
              <a:spcAft>
                <a:spcPts val="1200"/>
              </a:spcAft>
              <a:buFont typeface="Arial"/>
              <a:buChar char="•"/>
            </a:pPr>
            <a:r>
              <a:rPr lang="en-US" sz="2400" smtClean="0">
                <a:solidFill>
                  <a:srgbClr val="00A0CF"/>
                </a:solidFill>
                <a:latin typeface="Avenir Book" pitchFamily="-103" charset="0"/>
              </a:rPr>
              <a:t>Face </a:t>
            </a:r>
            <a:r>
              <a:rPr lang="en-US" sz="2400" dirty="0">
                <a:solidFill>
                  <a:srgbClr val="00A0CF"/>
                </a:solidFill>
                <a:latin typeface="Avenir Book" pitchFamily="-103" charset="0"/>
              </a:rPr>
              <a:t>additional barriers upon entry </a:t>
            </a:r>
            <a:r>
              <a:rPr lang="en-US" sz="2400" dirty="0">
                <a:solidFill>
                  <a:srgbClr val="595959"/>
                </a:solidFill>
                <a:latin typeface="Avenir Book" pitchFamily="-103" charset="0"/>
              </a:rPr>
              <a:t>(e.g., </a:t>
            </a:r>
            <a:r>
              <a:rPr lang="en-US" sz="2400">
                <a:solidFill>
                  <a:srgbClr val="595959"/>
                </a:solidFill>
                <a:latin typeface="Avenir Book" pitchFamily="-103" charset="0"/>
              </a:rPr>
              <a:t>stereotypes</a:t>
            </a:r>
            <a:r>
              <a:rPr lang="en-US" sz="2400" smtClean="0">
                <a:solidFill>
                  <a:srgbClr val="595959"/>
                </a:solidFill>
                <a:latin typeface="Avenir Book" pitchFamily="-103" charset="0"/>
              </a:rPr>
              <a:t>)</a:t>
            </a:r>
          </a:p>
          <a:p>
            <a:pPr marL="800100" lvl="1" indent="-342900" eaLnBrk="1" hangingPunct="1">
              <a:spcAft>
                <a:spcPts val="1200"/>
              </a:spcAft>
              <a:buFont typeface="Arial"/>
              <a:buChar char="•"/>
            </a:pPr>
            <a:r>
              <a:rPr lang="en-US" sz="2400" smtClean="0">
                <a:solidFill>
                  <a:srgbClr val="00A0CF"/>
                </a:solidFill>
                <a:latin typeface="Avenir Book" pitchFamily="-103" charset="0"/>
              </a:rPr>
              <a:t>Rely </a:t>
            </a:r>
            <a:r>
              <a:rPr lang="en-US" sz="2400" dirty="0">
                <a:solidFill>
                  <a:srgbClr val="00A0CF"/>
                </a:solidFill>
                <a:latin typeface="Avenir Book" pitchFamily="-103" charset="0"/>
              </a:rPr>
              <a:t>on identity-based affinity groups and external mentors of color </a:t>
            </a:r>
            <a:r>
              <a:rPr lang="en-US" sz="2400" dirty="0">
                <a:solidFill>
                  <a:srgbClr val="595959"/>
                </a:solidFill>
                <a:latin typeface="Avenir Book" pitchFamily="-103" charset="0"/>
              </a:rPr>
              <a:t>for support navigating organizational cultures that can be unfamiliar or </a:t>
            </a:r>
            <a:r>
              <a:rPr lang="en-US" sz="2400" dirty="0" smtClean="0">
                <a:solidFill>
                  <a:srgbClr val="595959"/>
                </a:solidFill>
                <a:latin typeface="Avenir Book" pitchFamily="-103" charset="0"/>
              </a:rPr>
              <a:t>unwelcoming</a:t>
            </a:r>
            <a:endParaRPr lang="en-US" sz="2400" dirty="0">
              <a:solidFill>
                <a:srgbClr val="595959"/>
              </a:solidFill>
              <a:latin typeface="Avenir Book" pitchFamily="-103"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txBox="1">
            <a:spLocks/>
          </p:cNvSpPr>
          <p:nvPr/>
        </p:nvSpPr>
        <p:spPr bwMode="auto">
          <a:xfrm>
            <a:off x="304800" y="279400"/>
            <a:ext cx="5562600" cy="585788"/>
          </a:xfrm>
          <a:prstGeom prst="rect">
            <a:avLst/>
          </a:prstGeom>
          <a:noFill/>
          <a:ln w="9525">
            <a:noFill/>
            <a:miter lim="800000"/>
            <a:headEnd/>
            <a:tailEnd/>
          </a:ln>
        </p:spPr>
        <p:txBody>
          <a:bodyPr anchor="ctr">
            <a:prstTxWarp prst="textNoShape">
              <a:avLst/>
            </a:prstTxWarp>
          </a:bodyPr>
          <a:lstStyle/>
          <a:p>
            <a:pPr eaLnBrk="1" hangingPunct="1">
              <a:lnSpc>
                <a:spcPct val="140000"/>
              </a:lnSpc>
            </a:pPr>
            <a:r>
              <a:rPr lang="en-US" b="1">
                <a:solidFill>
                  <a:srgbClr val="0070C0"/>
                </a:solidFill>
                <a:latin typeface="Corbel" pitchFamily="-103" charset="0"/>
              </a:rPr>
              <a:t>WHAT WE DO</a:t>
            </a:r>
            <a:endParaRPr lang="en-US">
              <a:solidFill>
                <a:srgbClr val="0070C0"/>
              </a:solidFill>
              <a:latin typeface="Corbel" pitchFamily="-103" charset="0"/>
            </a:endParaRPr>
          </a:p>
        </p:txBody>
      </p:sp>
      <p:sp>
        <p:nvSpPr>
          <p:cNvPr id="6" name="Rectangle 5"/>
          <p:cNvSpPr/>
          <p:nvPr/>
        </p:nvSpPr>
        <p:spPr>
          <a:xfrm>
            <a:off x="0" y="0"/>
            <a:ext cx="9144000" cy="895350"/>
          </a:xfrm>
          <a:prstGeom prst="rect">
            <a:avLst/>
          </a:prstGeom>
          <a:solidFill>
            <a:srgbClr val="00A0CF"/>
          </a:solidFill>
          <a:ln>
            <a:solidFill>
              <a:srgbClr val="32B2D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63491" name="TextBox 5"/>
          <p:cNvSpPr txBox="1">
            <a:spLocks noChangeArrowheads="1"/>
          </p:cNvSpPr>
          <p:nvPr/>
        </p:nvSpPr>
        <p:spPr bwMode="auto">
          <a:xfrm>
            <a:off x="622300" y="61913"/>
            <a:ext cx="8659813" cy="584200"/>
          </a:xfrm>
          <a:prstGeom prst="rect">
            <a:avLst/>
          </a:prstGeom>
          <a:noFill/>
          <a:ln w="9525">
            <a:noFill/>
            <a:miter lim="800000"/>
            <a:headEnd/>
            <a:tailEnd/>
          </a:ln>
        </p:spPr>
        <p:txBody>
          <a:bodyPr>
            <a:prstTxWarp prst="textNoShape">
              <a:avLst/>
            </a:prstTxWarp>
            <a:spAutoFit/>
          </a:bodyPr>
          <a:lstStyle/>
          <a:p>
            <a:pPr eaLnBrk="1" hangingPunct="1"/>
            <a:r>
              <a:rPr lang="en-US" sz="3200">
                <a:solidFill>
                  <a:schemeClr val="bg1"/>
                </a:solidFill>
                <a:latin typeface="Corbel" pitchFamily="-103" charset="0"/>
              </a:rPr>
              <a:t> </a:t>
            </a:r>
          </a:p>
        </p:txBody>
      </p:sp>
      <p:sp>
        <p:nvSpPr>
          <p:cNvPr id="9" name="Right Arrow 8"/>
          <p:cNvSpPr/>
          <p:nvPr/>
        </p:nvSpPr>
        <p:spPr>
          <a:xfrm>
            <a:off x="0" y="107950"/>
            <a:ext cx="611188" cy="700088"/>
          </a:xfrm>
          <a:prstGeom prst="rightArrow">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63493" name="Rectangle 14"/>
          <p:cNvSpPr>
            <a:spLocks noGrp="1" noChangeArrowheads="1"/>
          </p:cNvSpPr>
          <p:nvPr>
            <p:ph type="title"/>
          </p:nvPr>
        </p:nvSpPr>
        <p:spPr bwMode="auto">
          <a:xfrm>
            <a:off x="611188" y="60325"/>
            <a:ext cx="8532812" cy="1143000"/>
          </a:xfrm>
          <a:noFill/>
          <a:ln>
            <a:miter lim="800000"/>
            <a:headEnd/>
            <a:tailEnd/>
          </a:ln>
        </p:spPr>
        <p:txBody>
          <a:bodyPr vert="horz" wrap="square" lIns="91440" tIns="45720" rIns="91440" bIns="45720" numCol="1" anchor="t" anchorCtr="0" compatLnSpc="1">
            <a:prstTxWarp prst="textNoShape">
              <a:avLst/>
            </a:prstTxWarp>
          </a:bodyPr>
          <a:lstStyle/>
          <a:p>
            <a:pPr marL="457200" indent="-457200" algn="l" eaLnBrk="1" hangingPunct="1"/>
            <a:r>
              <a:rPr lang="en-US" sz="4000" dirty="0">
                <a:solidFill>
                  <a:schemeClr val="tx2"/>
                </a:solidFill>
                <a:latin typeface="Avenir Book" pitchFamily="-103" charset="0"/>
                <a:ea typeface="Avenir Book" pitchFamily="-103" charset="0"/>
                <a:cs typeface="Avenir Book" pitchFamily="-103" charset="0"/>
              </a:rPr>
              <a:t>Potential avenues for future inquiry</a:t>
            </a:r>
          </a:p>
        </p:txBody>
      </p:sp>
      <p:sp>
        <p:nvSpPr>
          <p:cNvPr id="63494" name="Slide Number Placeholder 1"/>
          <p:cNvSpPr>
            <a:spLocks noGrp="1"/>
          </p:cNvSpPr>
          <p:nvPr>
            <p:ph type="sldNum" sz="quarter" idx="12"/>
          </p:nvPr>
        </p:nvSpPr>
        <p:spPr bwMode="auto">
          <a:xfrm>
            <a:off x="8205788" y="6356350"/>
            <a:ext cx="481012" cy="366713"/>
          </a:xfrm>
          <a:noFill/>
          <a:ln>
            <a:miter lim="800000"/>
            <a:headEnd/>
            <a:tailEnd/>
          </a:ln>
        </p:spPr>
        <p:txBody>
          <a:bodyPr/>
          <a:lstStyle/>
          <a:p>
            <a:fld id="{DC09738B-F231-7C40-9D61-EFA1F70E5EE7}" type="slidenum">
              <a:rPr lang="en-US"/>
              <a:pPr/>
              <a:t>29</a:t>
            </a:fld>
            <a:endParaRPr lang="en-US"/>
          </a:p>
        </p:txBody>
      </p:sp>
      <p:sp>
        <p:nvSpPr>
          <p:cNvPr id="63495" name="Rectangle 14"/>
          <p:cNvSpPr>
            <a:spLocks noChangeArrowheads="1"/>
          </p:cNvSpPr>
          <p:nvPr/>
        </p:nvSpPr>
        <p:spPr bwMode="auto">
          <a:xfrm>
            <a:off x="471488" y="1264970"/>
            <a:ext cx="8215312" cy="4524315"/>
          </a:xfrm>
          <a:prstGeom prst="rect">
            <a:avLst/>
          </a:prstGeom>
          <a:noFill/>
          <a:ln w="9525">
            <a:noFill/>
            <a:miter lim="800000"/>
            <a:headEnd/>
            <a:tailEnd/>
          </a:ln>
        </p:spPr>
        <p:txBody>
          <a:bodyPr>
            <a:prstTxWarp prst="textNoShape">
              <a:avLst/>
            </a:prstTxWarp>
            <a:spAutoFit/>
          </a:bodyPr>
          <a:lstStyle/>
          <a:p>
            <a:pPr marL="457200" indent="-457200" eaLnBrk="1" hangingPunct="1">
              <a:spcAft>
                <a:spcPts val="1200"/>
              </a:spcAft>
              <a:buFont typeface="Calibri" pitchFamily="-103" charset="0"/>
              <a:buAutoNum type="arabicPeriod"/>
            </a:pPr>
            <a:r>
              <a:rPr lang="en-US" sz="2800" dirty="0">
                <a:solidFill>
                  <a:srgbClr val="00A0CF"/>
                </a:solidFill>
                <a:latin typeface="Avenir Book" pitchFamily="-103" charset="0"/>
              </a:rPr>
              <a:t>Individual-level comparisons by race/</a:t>
            </a:r>
            <a:r>
              <a:rPr lang="en-US" sz="2800" dirty="0" smtClean="0">
                <a:solidFill>
                  <a:srgbClr val="00A0CF"/>
                </a:solidFill>
                <a:latin typeface="Avenir Book" pitchFamily="-103" charset="0"/>
              </a:rPr>
              <a:t>ethnicity:</a:t>
            </a:r>
          </a:p>
          <a:p>
            <a:pPr marL="914400" lvl="1" indent="-457200" eaLnBrk="1" hangingPunct="1">
              <a:spcAft>
                <a:spcPts val="1200"/>
              </a:spcAft>
              <a:buFont typeface="Arial" pitchFamily="-103" charset="0"/>
              <a:buChar char="•"/>
            </a:pPr>
            <a:r>
              <a:rPr lang="en-US" sz="2400" dirty="0">
                <a:solidFill>
                  <a:srgbClr val="595959"/>
                </a:solidFill>
                <a:latin typeface="Avenir Book" pitchFamily="-103" charset="0"/>
              </a:rPr>
              <a:t>Prevalence of advancement and career pathways?</a:t>
            </a:r>
          </a:p>
          <a:p>
            <a:pPr marL="914400" lvl="1" indent="-457200" eaLnBrk="1" hangingPunct="1">
              <a:spcAft>
                <a:spcPts val="1200"/>
              </a:spcAft>
              <a:buFont typeface="Arial" pitchFamily="-103" charset="0"/>
              <a:buChar char="•"/>
            </a:pPr>
            <a:r>
              <a:rPr lang="en-US" sz="2400" dirty="0">
                <a:solidFill>
                  <a:srgbClr val="595959"/>
                </a:solidFill>
                <a:latin typeface="Avenir Book" pitchFamily="-103" charset="0"/>
              </a:rPr>
              <a:t>Desires, expectations, and factors in advancement</a:t>
            </a:r>
            <a:r>
              <a:rPr lang="en-US" sz="2400" dirty="0" smtClean="0">
                <a:solidFill>
                  <a:srgbClr val="595959"/>
                </a:solidFill>
                <a:latin typeface="Avenir Book" pitchFamily="-103" charset="0"/>
              </a:rPr>
              <a:t>?</a:t>
            </a:r>
            <a:endParaRPr lang="en-US" sz="1050" dirty="0">
              <a:solidFill>
                <a:srgbClr val="595959"/>
              </a:solidFill>
              <a:latin typeface="Avenir Book" pitchFamily="-103" charset="0"/>
            </a:endParaRPr>
          </a:p>
          <a:p>
            <a:pPr marL="457200" indent="-457200" eaLnBrk="1" hangingPunct="1">
              <a:spcAft>
                <a:spcPts val="1200"/>
              </a:spcAft>
              <a:buFont typeface="Calibri" pitchFamily="-103" charset="0"/>
              <a:buAutoNum type="arabicPeriod"/>
            </a:pPr>
            <a:r>
              <a:rPr lang="en-US" sz="2800" dirty="0">
                <a:solidFill>
                  <a:srgbClr val="00A0CF"/>
                </a:solidFill>
                <a:latin typeface="Avenir Book" pitchFamily="-103" charset="0"/>
              </a:rPr>
              <a:t>Examination of foundation practices:</a:t>
            </a:r>
            <a:endParaRPr lang="en-US" sz="400" dirty="0">
              <a:solidFill>
                <a:srgbClr val="595959"/>
              </a:solidFill>
              <a:latin typeface="Avenir Book" pitchFamily="-103" charset="0"/>
            </a:endParaRPr>
          </a:p>
          <a:p>
            <a:pPr marL="914400" lvl="1" indent="-457200" eaLnBrk="1" hangingPunct="1">
              <a:spcAft>
                <a:spcPts val="1200"/>
              </a:spcAft>
              <a:buFont typeface="Arial" pitchFamily="-103" charset="0"/>
              <a:buChar char="•"/>
            </a:pPr>
            <a:r>
              <a:rPr lang="en-US" sz="2400" dirty="0">
                <a:solidFill>
                  <a:srgbClr val="595959"/>
                </a:solidFill>
                <a:latin typeface="Avenir Book" pitchFamily="-103" charset="0"/>
              </a:rPr>
              <a:t>Characteristics of foundations that are more likely to support internal advancement of people of color</a:t>
            </a:r>
            <a:r>
              <a:rPr lang="en-US" sz="2400" dirty="0" smtClean="0">
                <a:solidFill>
                  <a:srgbClr val="595959"/>
                </a:solidFill>
                <a:latin typeface="Avenir Book" pitchFamily="-103" charset="0"/>
              </a:rPr>
              <a:t>?</a:t>
            </a:r>
          </a:p>
          <a:p>
            <a:pPr marL="914400" lvl="1" indent="-457200" eaLnBrk="1" hangingPunct="1">
              <a:spcAft>
                <a:spcPts val="1200"/>
              </a:spcAft>
              <a:buFont typeface="Arial" pitchFamily="-103" charset="0"/>
              <a:buChar char="•"/>
            </a:pPr>
            <a:r>
              <a:rPr lang="en-US" sz="2400" dirty="0" smtClean="0">
                <a:solidFill>
                  <a:srgbClr val="595959"/>
                </a:solidFill>
                <a:latin typeface="Avenir Book" pitchFamily="-103" charset="0"/>
              </a:rPr>
              <a:t>Effective </a:t>
            </a:r>
            <a:r>
              <a:rPr lang="en-US" sz="2400" dirty="0">
                <a:solidFill>
                  <a:srgbClr val="595959"/>
                </a:solidFill>
                <a:latin typeface="Avenir Book" pitchFamily="-103" charset="0"/>
              </a:rPr>
              <a:t>means of expanding institutional networks to recruit, attract, and retain more people of color</a:t>
            </a:r>
            <a:r>
              <a:rPr lang="en-US" sz="2400" dirty="0" smtClean="0">
                <a:solidFill>
                  <a:srgbClr val="595959"/>
                </a:solidFill>
                <a:latin typeface="Avenir Book" pitchFamily="-103" charset="0"/>
              </a:rPr>
              <a:t>?</a:t>
            </a:r>
            <a:endParaRPr lang="en-US" sz="1000" dirty="0" smtClean="0">
              <a:solidFill>
                <a:srgbClr val="595959"/>
              </a:solidFill>
              <a:latin typeface="Avenir Book" pitchFamily="-103" charset="0"/>
            </a:endParaRPr>
          </a:p>
          <a:p>
            <a:pPr marL="457200" indent="-457200" eaLnBrk="1" hangingPunct="1">
              <a:spcAft>
                <a:spcPts val="1200"/>
              </a:spcAft>
              <a:buFont typeface="Calibri" pitchFamily="-103" charset="0"/>
              <a:buAutoNum type="arabicPeriod"/>
            </a:pPr>
            <a:r>
              <a:rPr lang="en-US" sz="2800" dirty="0" smtClean="0">
                <a:solidFill>
                  <a:srgbClr val="00A0CF"/>
                </a:solidFill>
                <a:latin typeface="Avenir Book" pitchFamily="-103" charset="0"/>
              </a:rPr>
              <a:t>Other ideas?</a:t>
            </a:r>
            <a:endParaRPr lang="en-US" sz="2400" dirty="0">
              <a:solidFill>
                <a:srgbClr val="595959"/>
              </a:solidFill>
              <a:latin typeface="Avenir Book" pitchFamily="-103"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Content Placeholder 7" descr="PIP_Logo_Updated_Apr10.tif"/>
          <p:cNvPicPr>
            <a:picLocks noGrp="1" noChangeAspect="1"/>
          </p:cNvPicPr>
          <p:nvPr/>
        </p:nvPicPr>
        <p:blipFill>
          <a:blip r:embed="rId2"/>
          <a:srcRect/>
          <a:stretch>
            <a:fillRect/>
          </a:stretch>
        </p:blipFill>
        <p:spPr bwMode="auto">
          <a:xfrm>
            <a:off x="1136650" y="1995488"/>
            <a:ext cx="1884363" cy="1876425"/>
          </a:xfrm>
          <a:prstGeom prst="rect">
            <a:avLst/>
          </a:prstGeom>
          <a:noFill/>
          <a:ln w="9525">
            <a:noFill/>
            <a:miter lim="800000"/>
            <a:headEnd/>
            <a:tailEnd/>
          </a:ln>
        </p:spPr>
      </p:pic>
      <p:sp>
        <p:nvSpPr>
          <p:cNvPr id="17410" name="Content Placeholder 3"/>
          <p:cNvSpPr>
            <a:spLocks noGrp="1"/>
          </p:cNvSpPr>
          <p:nvPr/>
        </p:nvSpPr>
        <p:spPr bwMode="auto">
          <a:xfrm>
            <a:off x="3786188" y="1403350"/>
            <a:ext cx="4568825" cy="4537075"/>
          </a:xfrm>
          <a:prstGeom prst="rect">
            <a:avLst/>
          </a:prstGeom>
          <a:noFill/>
          <a:ln w="9525">
            <a:noFill/>
            <a:miter lim="800000"/>
            <a:headEnd/>
            <a:tailEnd/>
          </a:ln>
        </p:spPr>
        <p:txBody>
          <a:bodyPr>
            <a:prstTxWarp prst="textNoShape">
              <a:avLst/>
            </a:prstTxWarp>
          </a:bodyPr>
          <a:lstStyle/>
          <a:p>
            <a:pPr eaLnBrk="1" hangingPunct="1">
              <a:spcBef>
                <a:spcPct val="20000"/>
              </a:spcBef>
              <a:buFont typeface="Arial" pitchFamily="-103" charset="0"/>
              <a:buNone/>
            </a:pPr>
            <a:r>
              <a:rPr lang="en-US" sz="2000">
                <a:latin typeface="Avenir Book" pitchFamily="-103" charset="0"/>
                <a:ea typeface="Avenir Book" pitchFamily="-103" charset="0"/>
                <a:cs typeface="Avenir Book" pitchFamily="-103" charset="0"/>
              </a:rPr>
              <a:t>Public Interest Projects helps donors develop innovative grantmaking strategies.  </a:t>
            </a:r>
          </a:p>
          <a:p>
            <a:pPr eaLnBrk="1" hangingPunct="1">
              <a:spcBef>
                <a:spcPct val="20000"/>
              </a:spcBef>
              <a:buFont typeface="Arial" pitchFamily="-103" charset="0"/>
              <a:buNone/>
            </a:pPr>
            <a:endParaRPr lang="en-US" sz="2000">
              <a:latin typeface="Avenir Book" pitchFamily="-103" charset="0"/>
              <a:ea typeface="Avenir Book" pitchFamily="-103" charset="0"/>
              <a:cs typeface="Avenir Book" pitchFamily="-103" charset="0"/>
            </a:endParaRPr>
          </a:p>
          <a:p>
            <a:pPr eaLnBrk="1" hangingPunct="1">
              <a:spcBef>
                <a:spcPct val="20000"/>
              </a:spcBef>
              <a:buFont typeface="Arial" pitchFamily="-103" charset="0"/>
              <a:buNone/>
            </a:pPr>
            <a:r>
              <a:rPr lang="en-US" sz="2000">
                <a:latin typeface="Avenir Book" pitchFamily="-103" charset="0"/>
                <a:ea typeface="Avenir Book" pitchFamily="-103" charset="0"/>
                <a:cs typeface="Avenir Book" pitchFamily="-103" charset="0"/>
              </a:rPr>
              <a:t>We create inspired spaces and  opportunities for funders to maximize the impact of their grants, leverage their resources, and meet other like minded donors with the goal of thinking more creatively about the philanthropic sector</a:t>
            </a:r>
            <a:r>
              <a:rPr lang="ja-JP" altLang="en-US" sz="2000">
                <a:latin typeface="Avenir Book" pitchFamily="-103" charset="0"/>
                <a:ea typeface="Avenir Book" pitchFamily="-103" charset="0"/>
                <a:cs typeface="Avenir Book" pitchFamily="-103" charset="0"/>
              </a:rPr>
              <a:t>’</a:t>
            </a:r>
            <a:r>
              <a:rPr lang="en-US" altLang="ja-JP" sz="2000">
                <a:latin typeface="Avenir Book" pitchFamily="-103" charset="0"/>
                <a:ea typeface="Avenir Book" pitchFamily="-103" charset="0"/>
                <a:cs typeface="Avenir Book" pitchFamily="-103" charset="0"/>
              </a:rPr>
              <a:t>s role in advancing social change.</a:t>
            </a:r>
            <a:endParaRPr lang="en-US" sz="2000">
              <a:latin typeface="Avenir Book" pitchFamily="-103" charset="0"/>
              <a:ea typeface="Avenir Book" pitchFamily="-103" charset="0"/>
              <a:cs typeface="Avenir Book" pitchFamily="-103" charset="0"/>
            </a:endParaRPr>
          </a:p>
        </p:txBody>
      </p:sp>
      <p:sp>
        <p:nvSpPr>
          <p:cNvPr id="17411" name="Slide Number Placeholder 1"/>
          <p:cNvSpPr txBox="1">
            <a:spLocks/>
          </p:cNvSpPr>
          <p:nvPr/>
        </p:nvSpPr>
        <p:spPr bwMode="auto">
          <a:xfrm>
            <a:off x="8245475" y="6356350"/>
            <a:ext cx="441325" cy="365125"/>
          </a:xfrm>
          <a:prstGeom prst="rect">
            <a:avLst/>
          </a:prstGeom>
          <a:noFill/>
          <a:ln w="9525">
            <a:noFill/>
            <a:miter lim="800000"/>
            <a:headEnd/>
            <a:tailEnd/>
          </a:ln>
        </p:spPr>
        <p:txBody>
          <a:bodyPr>
            <a:prstTxWarp prst="textNoShape">
              <a:avLst/>
            </a:prstTxWarp>
          </a:bodyPr>
          <a:lstStyle/>
          <a:p>
            <a:fld id="{3ACA2B8E-C26A-5043-960D-A614DD069DA7}" type="slidenum">
              <a:rPr lang="en-US"/>
              <a:pPr/>
              <a:t>3</a:t>
            </a:fld>
            <a:endParaRPr lang="en-US"/>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00A0C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orbel"/>
            </a:endParaRPr>
          </a:p>
        </p:txBody>
      </p:sp>
      <p:sp>
        <p:nvSpPr>
          <p:cNvPr id="65538" name="TextBox 5"/>
          <p:cNvSpPr txBox="1">
            <a:spLocks noChangeArrowheads="1"/>
          </p:cNvSpPr>
          <p:nvPr/>
        </p:nvSpPr>
        <p:spPr bwMode="auto">
          <a:xfrm>
            <a:off x="236538" y="4787900"/>
            <a:ext cx="8553450" cy="461963"/>
          </a:xfrm>
          <a:prstGeom prst="rect">
            <a:avLst/>
          </a:prstGeom>
          <a:noFill/>
          <a:ln w="9525">
            <a:noFill/>
            <a:miter lim="800000"/>
            <a:headEnd/>
            <a:tailEnd/>
          </a:ln>
        </p:spPr>
        <p:txBody>
          <a:bodyPr>
            <a:prstTxWarp prst="textNoShape">
              <a:avLst/>
            </a:prstTxWarp>
            <a:spAutoFit/>
          </a:bodyPr>
          <a:lstStyle/>
          <a:p>
            <a:pPr eaLnBrk="1" hangingPunct="1"/>
            <a:r>
              <a:rPr lang="en-US" sz="2400">
                <a:latin typeface="Avenir Book" pitchFamily="-103" charset="0"/>
                <a:ea typeface="ＭＳ Ｐゴシック" pitchFamily="-103" charset="-128"/>
                <a:cs typeface="ＭＳ Ｐゴシック" pitchFamily="-103" charset="-128"/>
              </a:rPr>
              <a:t>Visit </a:t>
            </a:r>
            <a:r>
              <a:rPr lang="en-US" sz="2400">
                <a:solidFill>
                  <a:schemeClr val="bg1"/>
                </a:solidFill>
                <a:latin typeface="Avenir Book" pitchFamily="-103" charset="0"/>
                <a:ea typeface="ＭＳ Ｐゴシック" pitchFamily="-103" charset="-128"/>
                <a:cs typeface="ＭＳ Ｐゴシック" pitchFamily="-103" charset="-128"/>
              </a:rPr>
              <a:t>http://www.d5coalition.org/the-take-5-campaign/ </a:t>
            </a:r>
            <a:r>
              <a:rPr lang="en-US" sz="2400">
                <a:latin typeface="Avenir Book" pitchFamily="-103" charset="0"/>
                <a:ea typeface="ＭＳ Ｐゴシック" pitchFamily="-103" charset="-128"/>
                <a:cs typeface="ＭＳ Ｐゴシック" pitchFamily="-103" charset="-128"/>
              </a:rPr>
              <a:t>today!</a:t>
            </a:r>
          </a:p>
        </p:txBody>
      </p:sp>
      <p:pic>
        <p:nvPicPr>
          <p:cNvPr id="65539" name="Picture 1" descr="TAKE5_web_ads-01.jpg"/>
          <p:cNvPicPr>
            <a:picLocks noChangeAspect="1"/>
          </p:cNvPicPr>
          <p:nvPr/>
        </p:nvPicPr>
        <p:blipFill>
          <a:blip r:embed="rId3"/>
          <a:srcRect/>
          <a:stretch>
            <a:fillRect/>
          </a:stretch>
        </p:blipFill>
        <p:spPr bwMode="auto">
          <a:xfrm>
            <a:off x="568325" y="831850"/>
            <a:ext cx="8007350" cy="3751263"/>
          </a:xfrm>
          <a:prstGeom prst="rect">
            <a:avLst/>
          </a:prstGeom>
          <a:noFill/>
          <a:ln w="9525">
            <a:noFill/>
            <a:miter lim="800000"/>
            <a:headEnd/>
            <a:tailEnd/>
          </a:ln>
        </p:spPr>
      </p:pic>
      <p:sp>
        <p:nvSpPr>
          <p:cNvPr id="65540" name="Slide Number Placeholder 1"/>
          <p:cNvSpPr txBox="1">
            <a:spLocks/>
          </p:cNvSpPr>
          <p:nvPr/>
        </p:nvSpPr>
        <p:spPr bwMode="auto">
          <a:xfrm>
            <a:off x="8245475" y="6356350"/>
            <a:ext cx="441325" cy="365125"/>
          </a:xfrm>
          <a:prstGeom prst="rect">
            <a:avLst/>
          </a:prstGeom>
          <a:noFill/>
          <a:ln w="9525">
            <a:noFill/>
            <a:miter lim="800000"/>
            <a:headEnd/>
            <a:tailEnd/>
          </a:ln>
        </p:spPr>
        <p:txBody>
          <a:bodyPr>
            <a:prstTxWarp prst="textNoShape">
              <a:avLst/>
            </a:prstTxWarp>
          </a:bodyPr>
          <a:lstStyle/>
          <a:p>
            <a:pPr marL="342900" indent="-342900">
              <a:spcBef>
                <a:spcPct val="20000"/>
              </a:spcBef>
              <a:buFont typeface="Arial" pitchFamily="-103" charset="0"/>
              <a:buNone/>
            </a:pPr>
            <a:fld id="{B8115C5E-0E25-794B-AB0D-3FAEBB25D626}" type="slidenum">
              <a:rPr lang="en-US"/>
              <a:pPr marL="342900" indent="-342900">
                <a:spcBef>
                  <a:spcPct val="20000"/>
                </a:spcBef>
                <a:buFont typeface="Arial" pitchFamily="-103" charset="0"/>
                <a:buNone/>
              </a:pPr>
              <a:t>30</a:t>
            </a:fld>
            <a:endParaRPr lang="en-US"/>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Box 4"/>
          <p:cNvSpPr txBox="1">
            <a:spLocks noChangeArrowheads="1"/>
          </p:cNvSpPr>
          <p:nvPr/>
        </p:nvSpPr>
        <p:spPr bwMode="auto">
          <a:xfrm>
            <a:off x="361950" y="1055688"/>
            <a:ext cx="8515350" cy="4294187"/>
          </a:xfrm>
          <a:prstGeom prst="rect">
            <a:avLst/>
          </a:prstGeom>
          <a:noFill/>
          <a:ln w="9525">
            <a:noFill/>
            <a:miter lim="800000"/>
            <a:headEnd/>
            <a:tailEnd/>
          </a:ln>
        </p:spPr>
        <p:txBody>
          <a:bodyPr>
            <a:prstTxWarp prst="textNoShape">
              <a:avLst/>
            </a:prstTxWarp>
            <a:spAutoFit/>
          </a:bodyPr>
          <a:lstStyle/>
          <a:p>
            <a:pPr eaLnBrk="1" hangingPunct="1">
              <a:spcAft>
                <a:spcPts val="600"/>
              </a:spcAft>
            </a:pPr>
            <a:r>
              <a:rPr lang="en-US" sz="1600">
                <a:latin typeface="Avenir Book" pitchFamily="-103" charset="0"/>
                <a:ea typeface="Avenir Book" pitchFamily="-103" charset="0"/>
                <a:cs typeface="Avenir Book" pitchFamily="-103" charset="0"/>
              </a:rPr>
              <a:t>Visit </a:t>
            </a:r>
            <a:r>
              <a:rPr lang="en-US">
                <a:solidFill>
                  <a:srgbClr val="00A0CF"/>
                </a:solidFill>
                <a:latin typeface="Avenir Book" pitchFamily="-103" charset="0"/>
                <a:ea typeface="Avenir Book" pitchFamily="-103" charset="0"/>
                <a:cs typeface="Avenir Book" pitchFamily="-103" charset="0"/>
                <a:hlinkClick r:id="rId2"/>
              </a:rPr>
              <a:t>www.D5coalition.org</a:t>
            </a:r>
            <a:r>
              <a:rPr lang="en-US" sz="1600">
                <a:latin typeface="Avenir Book" pitchFamily="-103" charset="0"/>
                <a:ea typeface="Avenir Book" pitchFamily="-103" charset="0"/>
                <a:cs typeface="Avenir Book" pitchFamily="-103" charset="0"/>
              </a:rPr>
              <a:t>:</a:t>
            </a:r>
          </a:p>
          <a:p>
            <a:pPr marL="742950" lvl="1" indent="-285750" eaLnBrk="1" hangingPunct="1">
              <a:buFont typeface="Arial" pitchFamily="-103" charset="0"/>
              <a:buChar char="•"/>
            </a:pPr>
            <a:r>
              <a:rPr lang="en-US" sz="1600">
                <a:latin typeface="Avenir Book" pitchFamily="-103" charset="0"/>
                <a:ea typeface="Avenir Book" pitchFamily="-103" charset="0"/>
                <a:cs typeface="Avenir Book" pitchFamily="-103" charset="0"/>
              </a:rPr>
              <a:t>Access a wide range of supportive resources</a:t>
            </a:r>
          </a:p>
          <a:p>
            <a:pPr marL="742950" lvl="1" indent="-285750" eaLnBrk="1" hangingPunct="1">
              <a:buFont typeface="Arial" pitchFamily="-103" charset="0"/>
              <a:buChar char="•"/>
            </a:pPr>
            <a:r>
              <a:rPr lang="en-US" sz="1600">
                <a:latin typeface="Avenir Book" pitchFamily="-103" charset="0"/>
                <a:ea typeface="Avenir Book" pitchFamily="-103" charset="0"/>
                <a:cs typeface="Avenir Book" pitchFamily="-103" charset="0"/>
              </a:rPr>
              <a:t>Learn about and get involved with </a:t>
            </a:r>
            <a:r>
              <a:rPr lang="en-US" sz="1600">
                <a:solidFill>
                  <a:srgbClr val="F8971D"/>
                </a:solidFill>
                <a:latin typeface="Avenir Book" pitchFamily="-103" charset="0"/>
                <a:ea typeface="Avenir Book" pitchFamily="-103" charset="0"/>
                <a:cs typeface="Avenir Book" pitchFamily="-103" charset="0"/>
              </a:rPr>
              <a:t>Take 5 </a:t>
            </a:r>
          </a:p>
          <a:p>
            <a:pPr marL="742950" lvl="1" indent="-285750" eaLnBrk="1" hangingPunct="1">
              <a:buFont typeface="Arial" pitchFamily="-103" charset="0"/>
              <a:buChar char="•"/>
            </a:pPr>
            <a:r>
              <a:rPr lang="en-US" sz="1600">
                <a:latin typeface="Avenir Book" pitchFamily="-103" charset="0"/>
                <a:ea typeface="Avenir Book" pitchFamily="-103" charset="0"/>
                <a:cs typeface="Avenir Book" pitchFamily="-103" charset="0"/>
              </a:rPr>
              <a:t>Sign-up for our mailing list, newsletter and e-alerts</a:t>
            </a:r>
          </a:p>
          <a:p>
            <a:pPr marL="742950" lvl="1" indent="-285750" eaLnBrk="1" hangingPunct="1"/>
            <a:endParaRPr lang="en-US" sz="1600">
              <a:latin typeface="Avenir Book" pitchFamily="-103" charset="0"/>
              <a:ea typeface="Avenir Book" pitchFamily="-103" charset="0"/>
              <a:cs typeface="Avenir Book" pitchFamily="-103" charset="0"/>
            </a:endParaRPr>
          </a:p>
          <a:p>
            <a:pPr eaLnBrk="1" hangingPunct="1"/>
            <a:r>
              <a:rPr lang="en-US">
                <a:latin typeface="Avenir Book" pitchFamily="-103" charset="0"/>
                <a:ea typeface="Avenir Book" pitchFamily="-103" charset="0"/>
                <a:cs typeface="Avenir Book" pitchFamily="-103" charset="0"/>
              </a:rPr>
              <a:t>Visit </a:t>
            </a:r>
            <a:r>
              <a:rPr lang="en-US">
                <a:solidFill>
                  <a:srgbClr val="00A0CF"/>
                </a:solidFill>
                <a:latin typeface="Avenir Book" pitchFamily="-103" charset="0"/>
                <a:ea typeface="Avenir Book" pitchFamily="-103" charset="0"/>
                <a:cs typeface="Avenir Book" pitchFamily="-103" charset="0"/>
                <a:hlinkClick r:id="rId3"/>
              </a:rPr>
              <a:t>www.publicinterest</a:t>
            </a:r>
            <a:r>
              <a:rPr lang="en-US">
                <a:solidFill>
                  <a:srgbClr val="00A0CF"/>
                </a:solidFill>
                <a:latin typeface="Avenir Book" pitchFamily="-103" charset="0"/>
                <a:ea typeface="Avenir Book" pitchFamily="-103" charset="0"/>
                <a:cs typeface="Avenir Book" pitchFamily="-103" charset="0"/>
                <a:hlinkClick r:id="rId4"/>
              </a:rPr>
              <a:t>projects.org</a:t>
            </a:r>
            <a:r>
              <a:rPr lang="en-US">
                <a:latin typeface="Avenir Book" pitchFamily="-103" charset="0"/>
                <a:ea typeface="Avenir Book" pitchFamily="-103" charset="0"/>
                <a:cs typeface="Avenir Book" pitchFamily="-103" charset="0"/>
              </a:rPr>
              <a:t>: </a:t>
            </a:r>
          </a:p>
          <a:p>
            <a:pPr marL="688975" lvl="2" indent="-228600" eaLnBrk="1" hangingPunct="1">
              <a:buFont typeface="Arial" pitchFamily="-103" charset="0"/>
              <a:buChar char="•"/>
            </a:pPr>
            <a:r>
              <a:rPr lang="en-US" sz="1600">
                <a:latin typeface="Avenir Book" pitchFamily="-103" charset="0"/>
                <a:ea typeface="Avenir Book" pitchFamily="-103" charset="0"/>
                <a:cs typeface="Avenir Book" pitchFamily="-103" charset="0"/>
              </a:rPr>
              <a:t>PowerPoint slides of all webinars in series</a:t>
            </a:r>
          </a:p>
          <a:p>
            <a:pPr marL="688975" lvl="2" indent="-228600" eaLnBrk="1" hangingPunct="1">
              <a:buFont typeface="Arial" pitchFamily="-103" charset="0"/>
              <a:buChar char="•"/>
            </a:pPr>
            <a:r>
              <a:rPr lang="en-US" sz="1600">
                <a:latin typeface="Avenir Book" pitchFamily="-103" charset="0"/>
                <a:ea typeface="Avenir Book" pitchFamily="-103" charset="0"/>
                <a:cs typeface="Avenir Book" pitchFamily="-103" charset="0"/>
              </a:rPr>
              <a:t>Access resources</a:t>
            </a:r>
          </a:p>
          <a:p>
            <a:pPr marL="742950" lvl="1" indent="-285750" eaLnBrk="1" hangingPunct="1"/>
            <a:endParaRPr lang="en-US" sz="1600">
              <a:latin typeface="Avenir Book" pitchFamily="-103" charset="0"/>
              <a:ea typeface="Avenir Book" pitchFamily="-103" charset="0"/>
              <a:cs typeface="Avenir Book" pitchFamily="-103" charset="0"/>
            </a:endParaRPr>
          </a:p>
          <a:p>
            <a:pPr marL="742950" lvl="1" indent="-285750" eaLnBrk="1" hangingPunct="1"/>
            <a:endParaRPr lang="en-US" sz="1600">
              <a:latin typeface="Avenir Book" pitchFamily="-103" charset="0"/>
              <a:ea typeface="Avenir Book" pitchFamily="-103" charset="0"/>
              <a:cs typeface="Avenir Book" pitchFamily="-103" charset="0"/>
            </a:endParaRPr>
          </a:p>
          <a:p>
            <a:pPr eaLnBrk="1" hangingPunct="1">
              <a:spcAft>
                <a:spcPts val="600"/>
              </a:spcAft>
            </a:pPr>
            <a:r>
              <a:rPr lang="en-US" sz="1400">
                <a:solidFill>
                  <a:srgbClr val="7F7F7F"/>
                </a:solidFill>
                <a:latin typeface="Avenir Book" pitchFamily="-103" charset="0"/>
                <a:ea typeface="Avenir Book" pitchFamily="-103" charset="0"/>
                <a:cs typeface="Avenir Book" pitchFamily="-103" charset="0"/>
              </a:rPr>
              <a:t>Jan. 23: 	D5: Advancing Issues that are at the Core of All Communities and All Philanthropy</a:t>
            </a:r>
          </a:p>
          <a:p>
            <a:pPr eaLnBrk="1" hangingPunct="1">
              <a:spcAft>
                <a:spcPts val="600"/>
              </a:spcAft>
            </a:pPr>
            <a:r>
              <a:rPr lang="en-US" altLang="ja-JP" sz="1400">
                <a:solidFill>
                  <a:srgbClr val="7F7F7F"/>
                </a:solidFill>
                <a:latin typeface="Avenir Book" pitchFamily="-103" charset="0"/>
                <a:ea typeface="Avenir Book" pitchFamily="-103" charset="0"/>
                <a:cs typeface="Avenir Book" pitchFamily="-103" charset="0"/>
              </a:rPr>
              <a:t>Feb. 20: 	</a:t>
            </a:r>
            <a:r>
              <a:rPr lang="en-US" sz="1400">
                <a:solidFill>
                  <a:srgbClr val="7F7F7F"/>
                </a:solidFill>
                <a:latin typeface="Avenir Book" pitchFamily="-103" charset="0"/>
                <a:ea typeface="Avenir Book" pitchFamily="-103" charset="0"/>
                <a:cs typeface="Avenir Book" pitchFamily="-103" charset="0"/>
              </a:rPr>
              <a:t>On-ramps for Every Traveler: Enhancing Impact through Diversity, Equity, and Inclusion</a:t>
            </a:r>
            <a:endParaRPr lang="en-US" altLang="ja-JP" sz="1400">
              <a:solidFill>
                <a:srgbClr val="7F7F7F"/>
              </a:solidFill>
              <a:latin typeface="Avenir Book" pitchFamily="-103" charset="0"/>
              <a:ea typeface="Avenir Book" pitchFamily="-103" charset="0"/>
              <a:cs typeface="Avenir Book" pitchFamily="-103" charset="0"/>
            </a:endParaRPr>
          </a:p>
          <a:p>
            <a:pPr eaLnBrk="1" hangingPunct="1">
              <a:spcAft>
                <a:spcPts val="600"/>
              </a:spcAft>
            </a:pPr>
            <a:r>
              <a:rPr lang="en-US" sz="1400">
                <a:solidFill>
                  <a:srgbClr val="7F7F7F"/>
                </a:solidFill>
                <a:latin typeface="Avenir Book" pitchFamily="-103" charset="0"/>
                <a:ea typeface="Avenir Book" pitchFamily="-103" charset="0"/>
                <a:cs typeface="Avenir Book" pitchFamily="-103" charset="0"/>
              </a:rPr>
              <a:t>Mar. 27: 	Elusive Philanthropy Data: Opportunities and Barriers for Collecting Data to Tell Philanthropy</a:t>
            </a:r>
            <a:r>
              <a:rPr lang="ja-JP" altLang="en-US" sz="1400">
                <a:solidFill>
                  <a:srgbClr val="7F7F7F"/>
                </a:solidFill>
                <a:latin typeface="Avenir Book" pitchFamily="-103" charset="0"/>
                <a:ea typeface="Avenir Book" pitchFamily="-103" charset="0"/>
                <a:cs typeface="Avenir Book" pitchFamily="-103" charset="0"/>
              </a:rPr>
              <a:t>’</a:t>
            </a:r>
            <a:r>
              <a:rPr lang="en-US" altLang="ja-JP" sz="1400">
                <a:solidFill>
                  <a:srgbClr val="7F7F7F"/>
                </a:solidFill>
                <a:latin typeface="Avenir Book" pitchFamily="-103" charset="0"/>
                <a:ea typeface="Avenir Book" pitchFamily="-103" charset="0"/>
                <a:cs typeface="Avenir Book" pitchFamily="-103" charset="0"/>
              </a:rPr>
              <a:t>s Full Story</a:t>
            </a:r>
          </a:p>
          <a:p>
            <a:pPr eaLnBrk="1" hangingPunct="1">
              <a:spcAft>
                <a:spcPts val="600"/>
              </a:spcAft>
            </a:pPr>
            <a:r>
              <a:rPr lang="en-US" sz="1400">
                <a:solidFill>
                  <a:srgbClr val="7F7F7F"/>
                </a:solidFill>
                <a:latin typeface="Avenir Book" pitchFamily="-103" charset="0"/>
                <a:ea typeface="Avenir Book" pitchFamily="-103" charset="0"/>
                <a:cs typeface="Avenir Book" pitchFamily="-103" charset="0"/>
              </a:rPr>
              <a:t>Apr. 17: 	</a:t>
            </a:r>
            <a:r>
              <a:rPr lang="en-US" altLang="ja-JP" sz="1400">
                <a:solidFill>
                  <a:srgbClr val="7F7F7F"/>
                </a:solidFill>
                <a:latin typeface="Avenir Book" pitchFamily="-103" charset="0"/>
                <a:ea typeface="Avenir Book" pitchFamily="-103" charset="0"/>
                <a:cs typeface="Avenir Book" pitchFamily="-103" charset="0"/>
              </a:rPr>
              <a:t>Commitment from the Top: The Role of Leadership in Advancing Diversity, Equity &amp; Inclusion</a:t>
            </a:r>
          </a:p>
          <a:p>
            <a:pPr eaLnBrk="1" hangingPunct="1">
              <a:spcAft>
                <a:spcPts val="600"/>
              </a:spcAft>
            </a:pPr>
            <a:r>
              <a:rPr lang="en-US" sz="1400">
                <a:latin typeface="Avenir Book" pitchFamily="-103" charset="0"/>
                <a:ea typeface="Avenir Book" pitchFamily="-103" charset="0"/>
                <a:cs typeface="Avenir Book" pitchFamily="-103" charset="0"/>
              </a:rPr>
              <a:t>May 22:	Career Trajectories of People of Color in Philanthropy</a:t>
            </a:r>
          </a:p>
        </p:txBody>
      </p:sp>
      <p:pic>
        <p:nvPicPr>
          <p:cNvPr id="67586" name="Picture 5"/>
          <p:cNvPicPr>
            <a:picLocks noChangeAspect="1"/>
          </p:cNvPicPr>
          <p:nvPr/>
        </p:nvPicPr>
        <p:blipFill>
          <a:blip r:embed="rId5"/>
          <a:srcRect/>
          <a:stretch>
            <a:fillRect/>
          </a:stretch>
        </p:blipFill>
        <p:spPr bwMode="auto">
          <a:xfrm>
            <a:off x="6205538" y="1738313"/>
            <a:ext cx="2336800" cy="1398587"/>
          </a:xfrm>
          <a:prstGeom prst="rect">
            <a:avLst/>
          </a:prstGeom>
          <a:noFill/>
          <a:ln w="9525">
            <a:noFill/>
            <a:miter lim="800000"/>
            <a:headEnd/>
            <a:tailEnd/>
          </a:ln>
        </p:spPr>
      </p:pic>
      <p:sp>
        <p:nvSpPr>
          <p:cNvPr id="67587" name="Slide Number Placeholder 1"/>
          <p:cNvSpPr>
            <a:spLocks noGrp="1"/>
          </p:cNvSpPr>
          <p:nvPr>
            <p:ph type="sldNum" sz="quarter" idx="12"/>
          </p:nvPr>
        </p:nvSpPr>
        <p:spPr bwMode="auto">
          <a:xfrm>
            <a:off x="8226425" y="6356350"/>
            <a:ext cx="460375" cy="366713"/>
          </a:xfrm>
          <a:noFill/>
          <a:ln>
            <a:miter lim="800000"/>
            <a:headEnd/>
            <a:tailEnd/>
          </a:ln>
        </p:spPr>
        <p:txBody>
          <a:bodyPr/>
          <a:lstStyle/>
          <a:p>
            <a:fld id="{F39D4BF8-544F-EE48-955A-B44B5B5DDE43}" type="slidenum">
              <a:rPr lang="en-US"/>
              <a:pPr/>
              <a:t>31</a:t>
            </a:fld>
            <a:endParaRPr lang="en-US"/>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txBox="1">
            <a:spLocks/>
          </p:cNvSpPr>
          <p:nvPr/>
        </p:nvSpPr>
        <p:spPr bwMode="auto">
          <a:xfrm>
            <a:off x="304800" y="279400"/>
            <a:ext cx="5562600" cy="585788"/>
          </a:xfrm>
          <a:prstGeom prst="rect">
            <a:avLst/>
          </a:prstGeom>
          <a:noFill/>
          <a:ln w="9525">
            <a:noFill/>
            <a:miter lim="800000"/>
            <a:headEnd/>
            <a:tailEnd/>
          </a:ln>
        </p:spPr>
        <p:txBody>
          <a:bodyPr anchor="ctr">
            <a:prstTxWarp prst="textNoShape">
              <a:avLst/>
            </a:prstTxWarp>
          </a:bodyPr>
          <a:lstStyle/>
          <a:p>
            <a:pPr eaLnBrk="1" hangingPunct="1">
              <a:lnSpc>
                <a:spcPct val="140000"/>
              </a:lnSpc>
            </a:pPr>
            <a:r>
              <a:rPr lang="en-US" b="1">
                <a:solidFill>
                  <a:srgbClr val="0070C0"/>
                </a:solidFill>
                <a:latin typeface="Corbel" pitchFamily="-103" charset="0"/>
              </a:rPr>
              <a:t>WHAT WE DO</a:t>
            </a:r>
            <a:endParaRPr lang="en-US">
              <a:solidFill>
                <a:srgbClr val="0070C0"/>
              </a:solidFill>
              <a:latin typeface="Corbel" pitchFamily="-103" charset="0"/>
            </a:endParaRPr>
          </a:p>
        </p:txBody>
      </p:sp>
      <p:sp>
        <p:nvSpPr>
          <p:cNvPr id="68610" name="Content Placeholder 2"/>
          <p:cNvSpPr>
            <a:spLocks noGrp="1"/>
          </p:cNvSpPr>
          <p:nvPr>
            <p:ph idx="1"/>
          </p:nvPr>
        </p:nvSpPr>
        <p:spPr bwMode="auto">
          <a:xfrm>
            <a:off x="457200" y="1320800"/>
            <a:ext cx="7975600" cy="4883150"/>
          </a:xfrm>
          <a:noFill/>
          <a:ln>
            <a:miter lim="800000"/>
            <a:headEnd/>
            <a:tailEnd/>
          </a:ln>
        </p:spPr>
        <p:txBody>
          <a:bodyPr vert="horz" wrap="square" lIns="91440" tIns="45720" rIns="91440" bIns="45720" numCol="1" anchor="t" anchorCtr="0" compatLnSpc="1">
            <a:prstTxWarp prst="textNoShape">
              <a:avLst/>
            </a:prstTxWarp>
          </a:bodyPr>
          <a:lstStyle/>
          <a:p>
            <a:pPr marL="0" indent="0" algn="ctr">
              <a:lnSpc>
                <a:spcPct val="110000"/>
              </a:lnSpc>
              <a:buFont typeface="Arial" pitchFamily="-103" charset="0"/>
              <a:buNone/>
            </a:pPr>
            <a:endParaRPr lang="en-US" sz="4400">
              <a:latin typeface="Avenir Book" pitchFamily="-103" charset="0"/>
              <a:ea typeface="Avenir Book" pitchFamily="-103" charset="0"/>
              <a:cs typeface="Avenir Book" pitchFamily="-103" charset="0"/>
            </a:endParaRPr>
          </a:p>
          <a:p>
            <a:pPr marL="0" indent="0" algn="ctr">
              <a:lnSpc>
                <a:spcPct val="110000"/>
              </a:lnSpc>
              <a:buFont typeface="Arial" pitchFamily="-103" charset="0"/>
              <a:buNone/>
            </a:pPr>
            <a:r>
              <a:rPr lang="en-US" sz="4400">
                <a:latin typeface="Avenir Book" pitchFamily="-103" charset="0"/>
                <a:ea typeface="Avenir Book" pitchFamily="-103" charset="0"/>
                <a:cs typeface="Avenir Book" pitchFamily="-103" charset="0"/>
              </a:rPr>
              <a:t>THANK YOU</a:t>
            </a:r>
          </a:p>
          <a:p>
            <a:pPr marL="0" indent="0" algn="ctr">
              <a:lnSpc>
                <a:spcPct val="110000"/>
              </a:lnSpc>
              <a:buFont typeface="Arial" pitchFamily="-103" charset="0"/>
              <a:buNone/>
            </a:pPr>
            <a:endParaRPr lang="en-US" sz="2400">
              <a:latin typeface="Avenir Book" pitchFamily="-103" charset="0"/>
              <a:ea typeface="Avenir Book" pitchFamily="-103" charset="0"/>
              <a:cs typeface="Avenir Book" pitchFamily="-103" charset="0"/>
            </a:endParaRPr>
          </a:p>
          <a:p>
            <a:pPr marL="0" indent="0">
              <a:lnSpc>
                <a:spcPct val="110000"/>
              </a:lnSpc>
              <a:buFont typeface="Arial" pitchFamily="-103" charset="0"/>
              <a:buNone/>
            </a:pPr>
            <a:r>
              <a:rPr lang="en-US" sz="2400">
                <a:latin typeface="Avenir Book" pitchFamily="-103" charset="0"/>
                <a:ea typeface="Avenir Book" pitchFamily="-103" charset="0"/>
                <a:cs typeface="Avenir Book" pitchFamily="-103" charset="0"/>
              </a:rPr>
              <a:t>For follow-up inquiries or to register for future webinars, please contact Hafizah Omar with the D5 Coalition at </a:t>
            </a:r>
            <a:r>
              <a:rPr lang="en-US" sz="2000">
                <a:latin typeface="Avenir Book" pitchFamily="-103" charset="0"/>
                <a:ea typeface="Avenir Book" pitchFamily="-103" charset="0"/>
                <a:cs typeface="Avenir Book" pitchFamily="-103" charset="0"/>
                <a:hlinkClick r:id="rId3"/>
              </a:rPr>
              <a:t>homar@d5coalition.org</a:t>
            </a:r>
            <a:r>
              <a:rPr lang="en-US" sz="2000">
                <a:latin typeface="Avenir Book" pitchFamily="-103" charset="0"/>
                <a:ea typeface="Avenir Book" pitchFamily="-103" charset="0"/>
                <a:cs typeface="Avenir Book" pitchFamily="-103" charset="0"/>
              </a:rPr>
              <a:t>. </a:t>
            </a:r>
          </a:p>
          <a:p>
            <a:pPr marL="0" indent="0">
              <a:lnSpc>
                <a:spcPct val="110000"/>
              </a:lnSpc>
              <a:buFont typeface="Arial" pitchFamily="-103" charset="0"/>
              <a:buNone/>
            </a:pPr>
            <a:endParaRPr lang="en-US" sz="2400">
              <a:latin typeface="Avenir Book" pitchFamily="-103" charset="0"/>
              <a:ea typeface="Avenir Book" pitchFamily="-103" charset="0"/>
              <a:cs typeface="Avenir Book" pitchFamily="-103" charset="0"/>
            </a:endParaRPr>
          </a:p>
          <a:p>
            <a:pPr marL="0" indent="0">
              <a:lnSpc>
                <a:spcPct val="110000"/>
              </a:lnSpc>
              <a:buFont typeface="Arial" pitchFamily="-103" charset="0"/>
              <a:buNone/>
            </a:pPr>
            <a:endParaRPr lang="en-US" sz="1800">
              <a:latin typeface="Avenir Book" pitchFamily="-103" charset="0"/>
              <a:ea typeface="Avenir Book" pitchFamily="-103" charset="0"/>
              <a:cs typeface="Avenir Book" pitchFamily="-103" charset="0"/>
            </a:endParaRPr>
          </a:p>
        </p:txBody>
      </p:sp>
      <p:sp>
        <p:nvSpPr>
          <p:cNvPr id="6" name="Rectangle 5"/>
          <p:cNvSpPr/>
          <p:nvPr/>
        </p:nvSpPr>
        <p:spPr>
          <a:xfrm>
            <a:off x="0" y="0"/>
            <a:ext cx="9144000" cy="895350"/>
          </a:xfrm>
          <a:prstGeom prst="rect">
            <a:avLst/>
          </a:prstGeom>
          <a:solidFill>
            <a:srgbClr val="00A0CF"/>
          </a:solidFill>
          <a:ln>
            <a:solidFill>
              <a:srgbClr val="32B2D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9" name="Right Arrow 8"/>
          <p:cNvSpPr/>
          <p:nvPr/>
        </p:nvSpPr>
        <p:spPr>
          <a:xfrm>
            <a:off x="0" y="107950"/>
            <a:ext cx="611188" cy="700088"/>
          </a:xfrm>
          <a:prstGeom prst="rightArrow">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68613" name="Slide Number Placeholder 1"/>
          <p:cNvSpPr>
            <a:spLocks noGrp="1"/>
          </p:cNvSpPr>
          <p:nvPr>
            <p:ph type="sldNum" sz="quarter" idx="12"/>
          </p:nvPr>
        </p:nvSpPr>
        <p:spPr bwMode="auto">
          <a:xfrm>
            <a:off x="8167688" y="6356350"/>
            <a:ext cx="519112" cy="366713"/>
          </a:xfrm>
          <a:noFill/>
          <a:ln>
            <a:miter lim="800000"/>
            <a:headEnd/>
            <a:tailEnd/>
          </a:ln>
        </p:spPr>
        <p:txBody>
          <a:bodyPr/>
          <a:lstStyle/>
          <a:p>
            <a:fld id="{1452312B-C2CD-1245-A3EB-0EB5F1936963}" type="slidenum">
              <a:rPr lang="en-US"/>
              <a:pPr/>
              <a:t>32</a:t>
            </a:fld>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Placeholder 1"/>
          <p:cNvSpPr>
            <a:spLocks noGrp="1"/>
          </p:cNvSpPr>
          <p:nvPr>
            <p:ph type="body" sz="quarter" idx="10"/>
          </p:nvPr>
        </p:nvSpPr>
        <p:spPr bwMode="auto">
          <a:xfrm>
            <a:off x="0" y="0"/>
            <a:ext cx="9144000" cy="6858000"/>
          </a:xfrm>
          <a:solidFill>
            <a:srgbClr val="32B2DD"/>
          </a:solidFill>
          <a:ln>
            <a:miter lim="800000"/>
            <a:headEnd/>
            <a:tailEnd/>
          </a:ln>
        </p:spPr>
        <p:txBody>
          <a:bodyPr wrap="square" lIns="91440" tIns="45720" rIns="91440" bIns="45720" numCol="1" anchor="t" anchorCtr="0" compatLnSpc="1">
            <a:prstTxWarp prst="textNoShape">
              <a:avLst/>
            </a:prstTxWarp>
          </a:bodyPr>
          <a:lstStyle/>
          <a:p>
            <a:endParaRPr lang="en-US" cap="none">
              <a:latin typeface="Corbel" pitchFamily="-103" charset="0"/>
              <a:ea typeface="ＭＳ Ｐゴシック" pitchFamily="-103" charset="-128"/>
            </a:endParaRPr>
          </a:p>
          <a:p>
            <a:endParaRPr lang="en-US" cap="none">
              <a:latin typeface="Corbel" pitchFamily="-103" charset="0"/>
              <a:ea typeface="ＭＳ Ｐゴシック" pitchFamily="-103" charset="-128"/>
            </a:endParaRPr>
          </a:p>
        </p:txBody>
      </p:sp>
      <p:sp>
        <p:nvSpPr>
          <p:cNvPr id="18434" name="TextBox 5"/>
          <p:cNvSpPr txBox="1">
            <a:spLocks noChangeArrowheads="1"/>
          </p:cNvSpPr>
          <p:nvPr/>
        </p:nvSpPr>
        <p:spPr bwMode="auto">
          <a:xfrm>
            <a:off x="515938" y="1011238"/>
            <a:ext cx="8374062" cy="5307012"/>
          </a:xfrm>
          <a:prstGeom prst="rect">
            <a:avLst/>
          </a:prstGeom>
          <a:noFill/>
          <a:ln>
            <a:noFill/>
          </a:ln>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lnSpc>
                <a:spcPct val="90000"/>
              </a:lnSpc>
              <a:defRPr/>
            </a:pPr>
            <a:r>
              <a:rPr lang="en-US" sz="7200" dirty="0" smtClean="0">
                <a:solidFill>
                  <a:schemeClr val="bg1"/>
                </a:solidFill>
                <a:latin typeface="Avenir Book"/>
                <a:cs typeface="Avenir Book"/>
              </a:rPr>
              <a:t>Before we begin…</a:t>
            </a:r>
          </a:p>
          <a:p>
            <a:pPr eaLnBrk="1" hangingPunct="1">
              <a:lnSpc>
                <a:spcPct val="90000"/>
              </a:lnSpc>
              <a:defRPr/>
            </a:pPr>
            <a:endParaRPr lang="en-US" dirty="0" smtClean="0">
              <a:solidFill>
                <a:schemeClr val="bg1"/>
              </a:solidFill>
              <a:latin typeface="Avenir Book"/>
              <a:cs typeface="Avenir Book"/>
            </a:endParaRPr>
          </a:p>
          <a:p>
            <a:pPr marL="457200" indent="-457200" eaLnBrk="1" hangingPunct="1">
              <a:lnSpc>
                <a:spcPct val="90000"/>
              </a:lnSpc>
              <a:buFont typeface="Arial"/>
              <a:buChar char="•"/>
              <a:defRPr/>
            </a:pPr>
            <a:r>
              <a:rPr lang="en-US" sz="2800" dirty="0" smtClean="0">
                <a:solidFill>
                  <a:schemeClr val="bg1"/>
                </a:solidFill>
                <a:latin typeface="Avenir Book"/>
                <a:cs typeface="Avenir Book"/>
              </a:rPr>
              <a:t>Please mute your lines</a:t>
            </a:r>
          </a:p>
          <a:p>
            <a:pPr marL="457200" indent="-457200" eaLnBrk="1" hangingPunct="1">
              <a:lnSpc>
                <a:spcPct val="90000"/>
              </a:lnSpc>
              <a:buFont typeface="Arial"/>
              <a:buChar char="•"/>
              <a:defRPr/>
            </a:pPr>
            <a:endParaRPr lang="en-US" sz="2800" dirty="0" smtClean="0">
              <a:solidFill>
                <a:schemeClr val="bg1"/>
              </a:solidFill>
              <a:latin typeface="Avenir Book"/>
              <a:cs typeface="Avenir Book"/>
            </a:endParaRPr>
          </a:p>
          <a:p>
            <a:pPr marL="457200" indent="-457200" eaLnBrk="1" hangingPunct="1">
              <a:lnSpc>
                <a:spcPct val="90000"/>
              </a:lnSpc>
              <a:buFont typeface="Arial"/>
              <a:buChar char="•"/>
              <a:defRPr/>
            </a:pPr>
            <a:r>
              <a:rPr lang="en-US" sz="2800" dirty="0" smtClean="0">
                <a:solidFill>
                  <a:schemeClr val="bg1"/>
                </a:solidFill>
                <a:latin typeface="Avenir Book"/>
                <a:cs typeface="Avenir Book"/>
              </a:rPr>
              <a:t>Please use the chat box to ask questions</a:t>
            </a:r>
          </a:p>
          <a:p>
            <a:pPr marL="457200" indent="-457200" eaLnBrk="1" hangingPunct="1">
              <a:lnSpc>
                <a:spcPct val="90000"/>
              </a:lnSpc>
              <a:buFont typeface="Arial"/>
              <a:buChar char="•"/>
              <a:defRPr/>
            </a:pPr>
            <a:endParaRPr lang="en-US" sz="2800" dirty="0" smtClean="0">
              <a:solidFill>
                <a:schemeClr val="bg1"/>
              </a:solidFill>
              <a:latin typeface="Avenir Book"/>
              <a:cs typeface="Avenir Book"/>
            </a:endParaRPr>
          </a:p>
          <a:p>
            <a:pPr marL="457200" indent="-457200" eaLnBrk="1" hangingPunct="1">
              <a:lnSpc>
                <a:spcPct val="90000"/>
              </a:lnSpc>
              <a:buFont typeface="Arial"/>
              <a:buChar char="•"/>
              <a:defRPr/>
            </a:pPr>
            <a:r>
              <a:rPr lang="en-US" sz="2800" dirty="0" smtClean="0">
                <a:solidFill>
                  <a:schemeClr val="bg1"/>
                </a:solidFill>
                <a:latin typeface="Avenir Book"/>
                <a:cs typeface="Avenir Book"/>
              </a:rPr>
              <a:t>At the conclusion, please take the time to fill out the survey</a:t>
            </a:r>
          </a:p>
          <a:p>
            <a:pPr marL="457200" indent="-457200" eaLnBrk="1" hangingPunct="1">
              <a:lnSpc>
                <a:spcPct val="90000"/>
              </a:lnSpc>
              <a:buFont typeface="Arial"/>
              <a:buChar char="•"/>
              <a:defRPr/>
            </a:pPr>
            <a:endParaRPr lang="en-US" sz="2800" dirty="0" smtClean="0">
              <a:solidFill>
                <a:schemeClr val="bg1"/>
              </a:solidFill>
              <a:latin typeface="Avenir Book"/>
              <a:cs typeface="Avenir Book"/>
            </a:endParaRPr>
          </a:p>
          <a:p>
            <a:pPr marL="457200" indent="-457200" eaLnBrk="1" hangingPunct="1">
              <a:lnSpc>
                <a:spcPct val="90000"/>
              </a:lnSpc>
              <a:buFont typeface="Arial"/>
              <a:buChar char="•"/>
              <a:defRPr/>
            </a:pPr>
            <a:r>
              <a:rPr lang="en-US" sz="2800" dirty="0" smtClean="0">
                <a:solidFill>
                  <a:schemeClr val="bg1"/>
                </a:solidFill>
                <a:latin typeface="Avenir Book"/>
                <a:cs typeface="Avenir Book"/>
              </a:rPr>
              <a:t>We are recording this webinar to share online at </a:t>
            </a:r>
            <a:r>
              <a:rPr lang="en-US" sz="2800" dirty="0" smtClean="0">
                <a:solidFill>
                  <a:srgbClr val="FFFFFF"/>
                </a:solidFill>
                <a:latin typeface="Avenir Book"/>
                <a:cs typeface="Avenir Book"/>
                <a:hlinkClick r:id="rId2"/>
              </a:rPr>
              <a:t>www.publicinterestprojects.org</a:t>
            </a:r>
            <a:r>
              <a:rPr lang="en-US" sz="2800" dirty="0" smtClean="0">
                <a:solidFill>
                  <a:srgbClr val="FFFFFF"/>
                </a:solidFill>
                <a:latin typeface="Avenir Book"/>
                <a:cs typeface="Avenir Book"/>
              </a:rPr>
              <a:t> and </a:t>
            </a:r>
            <a:r>
              <a:rPr lang="en-US" sz="2800" dirty="0" smtClean="0">
                <a:solidFill>
                  <a:srgbClr val="FFFFFF"/>
                </a:solidFill>
                <a:latin typeface="Avenir Book"/>
                <a:cs typeface="Avenir Book"/>
                <a:hlinkClick r:id="rId3"/>
              </a:rPr>
              <a:t>www.d5coalition.org</a:t>
            </a:r>
            <a:r>
              <a:rPr lang="en-US" sz="2800" dirty="0" smtClean="0">
                <a:solidFill>
                  <a:srgbClr val="FFFFFF"/>
                </a:solidFill>
                <a:latin typeface="Avenir Book"/>
                <a:cs typeface="Avenir Book"/>
              </a:rPr>
              <a:t> </a:t>
            </a:r>
          </a:p>
        </p:txBody>
      </p:sp>
      <p:sp>
        <p:nvSpPr>
          <p:cNvPr id="18435" name="Slide Number Placeholder 1"/>
          <p:cNvSpPr txBox="1">
            <a:spLocks/>
          </p:cNvSpPr>
          <p:nvPr/>
        </p:nvSpPr>
        <p:spPr bwMode="auto">
          <a:xfrm>
            <a:off x="8245475" y="6356350"/>
            <a:ext cx="441325" cy="365125"/>
          </a:xfrm>
          <a:prstGeom prst="rect">
            <a:avLst/>
          </a:prstGeom>
          <a:noFill/>
          <a:ln w="9525">
            <a:noFill/>
            <a:miter lim="800000"/>
            <a:headEnd/>
            <a:tailEnd/>
          </a:ln>
        </p:spPr>
        <p:txBody>
          <a:bodyPr>
            <a:prstTxWarp prst="textNoShape">
              <a:avLst/>
            </a:prstTxWarp>
          </a:bodyPr>
          <a:lstStyle/>
          <a:p>
            <a:pPr marL="342900" indent="-342900">
              <a:spcBef>
                <a:spcPct val="20000"/>
              </a:spcBef>
              <a:buFont typeface="Arial" pitchFamily="-103" charset="0"/>
              <a:buNone/>
            </a:pPr>
            <a:fld id="{E11B1B95-97A3-A044-A948-F8201013648B}" type="slidenum">
              <a:rPr lang="en-US"/>
              <a:pPr marL="342900" indent="-342900">
                <a:spcBef>
                  <a:spcPct val="20000"/>
                </a:spcBef>
                <a:buFont typeface="Arial" pitchFamily="-103" charset="0"/>
                <a:buNone/>
              </a:pPr>
              <a:t>4</a:t>
            </a:fld>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5"/>
          <p:cNvSpPr>
            <a:spLocks noChangeArrowheads="1"/>
          </p:cNvSpPr>
          <p:nvPr/>
        </p:nvSpPr>
        <p:spPr bwMode="auto">
          <a:xfrm>
            <a:off x="522288" y="550863"/>
            <a:ext cx="8077200" cy="584200"/>
          </a:xfrm>
          <a:prstGeom prst="rect">
            <a:avLst/>
          </a:prstGeom>
          <a:noFill/>
          <a:ln w="9525">
            <a:noFill/>
            <a:miter lim="800000"/>
            <a:headEnd/>
            <a:tailEnd/>
          </a:ln>
        </p:spPr>
        <p:txBody>
          <a:bodyPr>
            <a:prstTxWarp prst="textNoShape">
              <a:avLst/>
            </a:prstTxWarp>
            <a:spAutoFit/>
          </a:bodyPr>
          <a:lstStyle/>
          <a:p>
            <a:pPr algn="ctr" eaLnBrk="1" hangingPunct="1"/>
            <a:r>
              <a:rPr lang="en-US" sz="3200" b="1">
                <a:solidFill>
                  <a:srgbClr val="000000"/>
                </a:solidFill>
                <a:latin typeface="Avenir Book" pitchFamily="-103" charset="0"/>
                <a:ea typeface="Avenir Book" pitchFamily="-103" charset="0"/>
                <a:cs typeface="Avenir Book" pitchFamily="-103" charset="0"/>
              </a:rPr>
              <a:t>PIP – D5 Webinar Series</a:t>
            </a:r>
          </a:p>
        </p:txBody>
      </p:sp>
      <p:sp>
        <p:nvSpPr>
          <p:cNvPr id="19458" name="Rectangle 7"/>
          <p:cNvSpPr>
            <a:spLocks noChangeArrowheads="1"/>
          </p:cNvSpPr>
          <p:nvPr/>
        </p:nvSpPr>
        <p:spPr bwMode="auto">
          <a:xfrm>
            <a:off x="522288" y="1470025"/>
            <a:ext cx="8320087" cy="4308475"/>
          </a:xfrm>
          <a:prstGeom prst="rect">
            <a:avLst/>
          </a:prstGeom>
          <a:noFill/>
          <a:ln w="9525">
            <a:noFill/>
            <a:miter lim="800000"/>
            <a:headEnd/>
            <a:tailEnd/>
          </a:ln>
        </p:spPr>
        <p:txBody>
          <a:bodyPr>
            <a:prstTxWarp prst="textNoShape">
              <a:avLst/>
            </a:prstTxWarp>
            <a:spAutoFit/>
          </a:bodyPr>
          <a:lstStyle/>
          <a:p>
            <a:pPr eaLnBrk="1" hangingPunct="1"/>
            <a:endParaRPr lang="en-US" b="1">
              <a:latin typeface="Avenir Book" pitchFamily="-103" charset="0"/>
              <a:ea typeface="Avenir Book" pitchFamily="-103" charset="0"/>
              <a:cs typeface="Avenir Book" pitchFamily="-103" charset="0"/>
            </a:endParaRPr>
          </a:p>
          <a:p>
            <a:pPr eaLnBrk="1" hangingPunct="1"/>
            <a:r>
              <a:rPr lang="en-US" sz="1600">
                <a:solidFill>
                  <a:srgbClr val="7F7F7F"/>
                </a:solidFill>
                <a:latin typeface="Avenir Book" pitchFamily="-103" charset="0"/>
                <a:ea typeface="Avenir Book" pitchFamily="-103" charset="0"/>
                <a:cs typeface="Avenir Book" pitchFamily="-103" charset="0"/>
              </a:rPr>
              <a:t>January 23: </a:t>
            </a:r>
            <a:r>
              <a:rPr lang="en-US" sz="1600" b="1">
                <a:solidFill>
                  <a:srgbClr val="7F7F7F"/>
                </a:solidFill>
                <a:latin typeface="Avenir Book" pitchFamily="-103" charset="0"/>
                <a:ea typeface="Avenir Book" pitchFamily="-103" charset="0"/>
                <a:cs typeface="Avenir Book" pitchFamily="-103" charset="0"/>
              </a:rPr>
              <a:t>	</a:t>
            </a:r>
            <a:r>
              <a:rPr lang="en-US" sz="1600">
                <a:solidFill>
                  <a:srgbClr val="7F7F7F"/>
                </a:solidFill>
                <a:latin typeface="Avenir Book" pitchFamily="-103" charset="0"/>
                <a:ea typeface="Avenir Book" pitchFamily="-103" charset="0"/>
                <a:cs typeface="Avenir Book" pitchFamily="-103" charset="0"/>
              </a:rPr>
              <a:t>D5: Advancing Issues that are at the Core of All Communities and All 				Philanthropy</a:t>
            </a:r>
          </a:p>
          <a:p>
            <a:pPr eaLnBrk="1" hangingPunct="1"/>
            <a:endParaRPr lang="en-US" sz="1600">
              <a:solidFill>
                <a:srgbClr val="7F7F7F"/>
              </a:solidFill>
              <a:latin typeface="Avenir Book" pitchFamily="-103" charset="0"/>
              <a:ea typeface="Avenir Book" pitchFamily="-103" charset="0"/>
              <a:cs typeface="Avenir Book" pitchFamily="-103" charset="0"/>
            </a:endParaRPr>
          </a:p>
          <a:p>
            <a:pPr eaLnBrk="1" hangingPunct="1"/>
            <a:r>
              <a:rPr lang="en-US" sz="1600">
                <a:solidFill>
                  <a:srgbClr val="7F7F7F"/>
                </a:solidFill>
                <a:latin typeface="Avenir Book" pitchFamily="-103" charset="0"/>
                <a:ea typeface="Avenir Book" pitchFamily="-103" charset="0"/>
                <a:cs typeface="Avenir Book" pitchFamily="-103" charset="0"/>
              </a:rPr>
              <a:t>February 20: 	On-Ramps for Every Traveler: Enhancing Impact through Diversity, Equity, 			and Inclusion</a:t>
            </a:r>
          </a:p>
          <a:p>
            <a:pPr eaLnBrk="1" hangingPunct="1"/>
            <a:endParaRPr lang="en-US" sz="1600">
              <a:solidFill>
                <a:srgbClr val="7F7F7F"/>
              </a:solidFill>
              <a:latin typeface="Avenir Book" pitchFamily="-103" charset="0"/>
              <a:ea typeface="Avenir Book" pitchFamily="-103" charset="0"/>
              <a:cs typeface="Avenir Book" pitchFamily="-103" charset="0"/>
            </a:endParaRPr>
          </a:p>
          <a:p>
            <a:pPr eaLnBrk="1" hangingPunct="1"/>
            <a:r>
              <a:rPr lang="en-US" sz="1600">
                <a:solidFill>
                  <a:srgbClr val="7F7F7F"/>
                </a:solidFill>
                <a:latin typeface="Avenir Book" pitchFamily="-103" charset="0"/>
                <a:ea typeface="Avenir Book" pitchFamily="-103" charset="0"/>
                <a:cs typeface="Avenir Book" pitchFamily="-103" charset="0"/>
              </a:rPr>
              <a:t>March 27: 	Elusive Philanthropy Data: Opportunities and Barriers for Collecting Data 			to Tell Philanthropy</a:t>
            </a:r>
            <a:r>
              <a:rPr lang="ja-JP" altLang="en-US" sz="1600">
                <a:solidFill>
                  <a:srgbClr val="7F7F7F"/>
                </a:solidFill>
                <a:latin typeface="Avenir Book" pitchFamily="-103" charset="0"/>
                <a:ea typeface="Avenir Book" pitchFamily="-103" charset="0"/>
                <a:cs typeface="Avenir Book" pitchFamily="-103" charset="0"/>
              </a:rPr>
              <a:t>’</a:t>
            </a:r>
            <a:r>
              <a:rPr lang="en-US" altLang="ja-JP" sz="1600">
                <a:solidFill>
                  <a:srgbClr val="7F7F7F"/>
                </a:solidFill>
                <a:latin typeface="Avenir Book" pitchFamily="-103" charset="0"/>
                <a:ea typeface="Avenir Book" pitchFamily="-103" charset="0"/>
                <a:cs typeface="Avenir Book" pitchFamily="-103" charset="0"/>
              </a:rPr>
              <a:t>s Full Story</a:t>
            </a:r>
          </a:p>
          <a:p>
            <a:pPr eaLnBrk="1" hangingPunct="1"/>
            <a:endParaRPr lang="en-US" sz="1600" b="1">
              <a:solidFill>
                <a:srgbClr val="7F7F7F"/>
              </a:solidFill>
              <a:latin typeface="Avenir Book" pitchFamily="-103" charset="0"/>
              <a:ea typeface="Avenir Book" pitchFamily="-103" charset="0"/>
              <a:cs typeface="Avenir Book" pitchFamily="-103" charset="0"/>
            </a:endParaRPr>
          </a:p>
          <a:p>
            <a:pPr eaLnBrk="1" hangingPunct="1"/>
            <a:r>
              <a:rPr lang="en-US" sz="1600" b="1">
                <a:solidFill>
                  <a:srgbClr val="7F7F7F"/>
                </a:solidFill>
                <a:latin typeface="Avenir Book" pitchFamily="-103" charset="0"/>
                <a:ea typeface="Avenir Book" pitchFamily="-103" charset="0"/>
                <a:cs typeface="Avenir Book" pitchFamily="-103" charset="0"/>
              </a:rPr>
              <a:t>April 17: 		</a:t>
            </a:r>
            <a:r>
              <a:rPr lang="en-US" altLang="ja-JP" sz="1600">
                <a:solidFill>
                  <a:srgbClr val="7F7F7F"/>
                </a:solidFill>
                <a:latin typeface="Avenir Book" pitchFamily="-103" charset="0"/>
                <a:ea typeface="Avenir Book" pitchFamily="-103" charset="0"/>
                <a:cs typeface="Avenir Book" pitchFamily="-103" charset="0"/>
              </a:rPr>
              <a:t>Commitment from the Top: The Role of Leadership in Advancing Diversity, 			Equity &amp; Inclusion </a:t>
            </a:r>
          </a:p>
          <a:p>
            <a:pPr eaLnBrk="1" hangingPunct="1"/>
            <a:endParaRPr lang="en-US" sz="1600" b="1">
              <a:latin typeface="Avenir Book" pitchFamily="-103" charset="0"/>
              <a:ea typeface="Avenir Book" pitchFamily="-103" charset="0"/>
              <a:cs typeface="Avenir Book" pitchFamily="-103" charset="0"/>
            </a:endParaRPr>
          </a:p>
          <a:p>
            <a:pPr eaLnBrk="1" hangingPunct="1"/>
            <a:r>
              <a:rPr lang="en-US" sz="1600" b="1">
                <a:latin typeface="Avenir Book" pitchFamily="-103" charset="0"/>
                <a:ea typeface="Avenir Book" pitchFamily="-103" charset="0"/>
                <a:cs typeface="Avenir Book" pitchFamily="-103" charset="0"/>
              </a:rPr>
              <a:t>May 22: 		Career Trajectories of People of Color in Philanthropy</a:t>
            </a:r>
          </a:p>
          <a:p>
            <a:pPr algn="ctr" eaLnBrk="1" hangingPunct="1"/>
            <a:r>
              <a:rPr lang="en-US" sz="1600" b="1">
                <a:latin typeface="Avenir Book" pitchFamily="-103" charset="0"/>
                <a:ea typeface="Avenir Book" pitchFamily="-103" charset="0"/>
                <a:cs typeface="Avenir Book" pitchFamily="-103" charset="0"/>
              </a:rPr>
              <a:t/>
            </a:r>
            <a:br>
              <a:rPr lang="en-US" sz="1600" b="1">
                <a:latin typeface="Avenir Book" pitchFamily="-103" charset="0"/>
                <a:ea typeface="Avenir Book" pitchFamily="-103" charset="0"/>
                <a:cs typeface="Avenir Book" pitchFamily="-103" charset="0"/>
              </a:rPr>
            </a:br>
            <a:endParaRPr lang="en-US" sz="1600" b="1" i="1">
              <a:latin typeface="Avenir Book" pitchFamily="-103" charset="0"/>
              <a:ea typeface="Avenir Book" pitchFamily="-103" charset="0"/>
              <a:cs typeface="Avenir Book" pitchFamily="-103" charset="0"/>
            </a:endParaRPr>
          </a:p>
          <a:p>
            <a:pPr eaLnBrk="1" hangingPunct="1"/>
            <a:r>
              <a:rPr lang="en-US" sz="1600" b="1" i="1">
                <a:latin typeface="Avenir Book" pitchFamily="-103" charset="0"/>
                <a:ea typeface="Avenir Book" pitchFamily="-103" charset="0"/>
                <a:cs typeface="Avenir Book" pitchFamily="-103" charset="0"/>
              </a:rPr>
              <a:t>Visit </a:t>
            </a:r>
            <a:r>
              <a:rPr lang="en-US" sz="1600" b="1" i="1">
                <a:latin typeface="Avenir Book" pitchFamily="-103" charset="0"/>
                <a:ea typeface="Avenir Book" pitchFamily="-103" charset="0"/>
                <a:cs typeface="Avenir Book" pitchFamily="-103" charset="0"/>
                <a:hlinkClick r:id="rId3"/>
              </a:rPr>
              <a:t>http://www.publicinterestprojects.org</a:t>
            </a:r>
            <a:r>
              <a:rPr lang="en-US" sz="1600" b="1" i="1">
                <a:latin typeface="Avenir Book" pitchFamily="-103" charset="0"/>
                <a:ea typeface="Avenir Book" pitchFamily="-103" charset="0"/>
                <a:cs typeface="Avenir Book" pitchFamily="-103" charset="0"/>
              </a:rPr>
              <a:t> or </a:t>
            </a:r>
            <a:r>
              <a:rPr lang="en-US" sz="1600" b="1" i="1">
                <a:latin typeface="Avenir Book" pitchFamily="-103" charset="0"/>
                <a:ea typeface="Avenir Book" pitchFamily="-103" charset="0"/>
                <a:cs typeface="Avenir Book" pitchFamily="-103" charset="0"/>
                <a:hlinkClick r:id="rId4"/>
              </a:rPr>
              <a:t>www.D5Coalition.org</a:t>
            </a:r>
            <a:r>
              <a:rPr lang="en-US" sz="1600" b="1" i="1">
                <a:latin typeface="Avenir Book" pitchFamily="-103" charset="0"/>
                <a:ea typeface="Avenir Book" pitchFamily="-103" charset="0"/>
                <a:cs typeface="Avenir Book" pitchFamily="-103" charset="0"/>
              </a:rPr>
              <a:t> for past presentations. </a:t>
            </a:r>
            <a:endParaRPr lang="en-US" sz="1600">
              <a:solidFill>
                <a:srgbClr val="000000"/>
              </a:solidFill>
              <a:latin typeface="Avenir Book" pitchFamily="-103" charset="0"/>
              <a:ea typeface="Avenir Book" pitchFamily="-103" charset="0"/>
              <a:cs typeface="Avenir Book" pitchFamily="-103" charset="0"/>
            </a:endParaRPr>
          </a:p>
        </p:txBody>
      </p:sp>
      <p:sp>
        <p:nvSpPr>
          <p:cNvPr id="19459" name="TextBox 3"/>
          <p:cNvSpPr txBox="1">
            <a:spLocks noChangeArrowheads="1"/>
          </p:cNvSpPr>
          <p:nvPr/>
        </p:nvSpPr>
        <p:spPr bwMode="auto">
          <a:xfrm>
            <a:off x="7900988" y="6310313"/>
            <a:ext cx="1149350" cy="368300"/>
          </a:xfrm>
          <a:prstGeom prst="rect">
            <a:avLst/>
          </a:prstGeom>
          <a:solidFill>
            <a:schemeClr val="bg1"/>
          </a:solidFill>
          <a:ln w="9525">
            <a:noFill/>
            <a:miter lim="800000"/>
            <a:headEnd/>
            <a:tailEnd/>
          </a:ln>
        </p:spPr>
        <p:txBody>
          <a:bodyPr>
            <a:prstTxWarp prst="textNoShape">
              <a:avLst/>
            </a:prstTxWarp>
            <a:spAutoFit/>
          </a:bodyPr>
          <a:lstStyle/>
          <a:p>
            <a:pPr eaLnBrk="1" hangingPunct="1"/>
            <a:endParaRPr lang="en-US"/>
          </a:p>
        </p:txBody>
      </p:sp>
      <p:sp>
        <p:nvSpPr>
          <p:cNvPr id="19460" name="Slide Number Placeholder 1"/>
          <p:cNvSpPr>
            <a:spLocks noGrp="1"/>
          </p:cNvSpPr>
          <p:nvPr>
            <p:ph type="sldNum" sz="quarter" idx="12"/>
          </p:nvPr>
        </p:nvSpPr>
        <p:spPr bwMode="auto">
          <a:xfrm>
            <a:off x="8226425" y="6356350"/>
            <a:ext cx="460375" cy="322263"/>
          </a:xfrm>
          <a:noFill/>
          <a:ln>
            <a:miter lim="800000"/>
            <a:headEnd/>
            <a:tailEnd/>
          </a:ln>
        </p:spPr>
        <p:txBody>
          <a:bodyPr/>
          <a:lstStyle/>
          <a:p>
            <a:fld id="{F7510E02-27E7-2440-A813-25F63EFF7CF1}" type="slidenum">
              <a:rPr lang="en-US"/>
              <a:pPr/>
              <a:t>5</a:t>
            </a:fld>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descr="Kelly Brown.png"/>
          <p:cNvPicPr>
            <a:picLocks noChangeAspect="1"/>
          </p:cNvPicPr>
          <p:nvPr/>
        </p:nvPicPr>
        <p:blipFill>
          <a:blip r:embed="rId2"/>
          <a:srcRect/>
          <a:stretch>
            <a:fillRect/>
          </a:stretch>
        </p:blipFill>
        <p:spPr bwMode="auto">
          <a:xfrm>
            <a:off x="1258888" y="1568450"/>
            <a:ext cx="3232150" cy="3998913"/>
          </a:xfrm>
          <a:prstGeom prst="rect">
            <a:avLst/>
          </a:prstGeom>
          <a:noFill/>
          <a:ln w="9525">
            <a:noFill/>
            <a:miter lim="800000"/>
            <a:headEnd/>
            <a:tailEnd/>
          </a:ln>
        </p:spPr>
      </p:pic>
      <p:sp>
        <p:nvSpPr>
          <p:cNvPr id="21506" name="TextBox 5"/>
          <p:cNvSpPr txBox="1">
            <a:spLocks noChangeArrowheads="1"/>
          </p:cNvSpPr>
          <p:nvPr/>
        </p:nvSpPr>
        <p:spPr bwMode="auto">
          <a:xfrm>
            <a:off x="5227638" y="3754438"/>
            <a:ext cx="3306762" cy="831850"/>
          </a:xfrm>
          <a:prstGeom prst="rect">
            <a:avLst/>
          </a:prstGeom>
          <a:noFill/>
          <a:ln w="9525">
            <a:noFill/>
            <a:miter lim="800000"/>
            <a:headEnd/>
            <a:tailEnd/>
          </a:ln>
        </p:spPr>
        <p:txBody>
          <a:bodyPr>
            <a:prstTxWarp prst="textNoShape">
              <a:avLst/>
            </a:prstTxWarp>
            <a:spAutoFit/>
          </a:bodyPr>
          <a:lstStyle/>
          <a:p>
            <a:pPr eaLnBrk="1" hangingPunct="1"/>
            <a:r>
              <a:rPr lang="en-US" sz="2400">
                <a:latin typeface="Franklin Gothic Book" pitchFamily="-103" charset="0"/>
              </a:rPr>
              <a:t>Kelly Brown</a:t>
            </a:r>
          </a:p>
          <a:p>
            <a:pPr eaLnBrk="1" hangingPunct="1"/>
            <a:r>
              <a:rPr lang="en-US" sz="2400">
                <a:latin typeface="Franklin Gothic Book" pitchFamily="-103" charset="0"/>
              </a:rPr>
              <a:t>Director, D5 Coalition</a:t>
            </a:r>
          </a:p>
        </p:txBody>
      </p:sp>
      <p:pic>
        <p:nvPicPr>
          <p:cNvPr id="21507" name="Picture 5" descr="D5 logo copy.png"/>
          <p:cNvPicPr>
            <a:picLocks noChangeAspect="1"/>
          </p:cNvPicPr>
          <p:nvPr/>
        </p:nvPicPr>
        <p:blipFill>
          <a:blip r:embed="rId3"/>
          <a:srcRect/>
          <a:stretch>
            <a:fillRect/>
          </a:stretch>
        </p:blipFill>
        <p:spPr bwMode="auto">
          <a:xfrm>
            <a:off x="5227638" y="2249488"/>
            <a:ext cx="3233737" cy="1520825"/>
          </a:xfrm>
          <a:prstGeom prst="rect">
            <a:avLst/>
          </a:prstGeom>
          <a:noFill/>
          <a:ln w="9525">
            <a:noFill/>
            <a:miter lim="800000"/>
            <a:headEnd/>
            <a:tailEnd/>
          </a:ln>
        </p:spPr>
      </p:pic>
      <p:sp>
        <p:nvSpPr>
          <p:cNvPr id="21508" name="Slide Number Placeholder 1"/>
          <p:cNvSpPr>
            <a:spLocks noGrp="1"/>
          </p:cNvSpPr>
          <p:nvPr>
            <p:ph type="sldNum" sz="quarter" idx="12"/>
          </p:nvPr>
        </p:nvSpPr>
        <p:spPr bwMode="auto">
          <a:xfrm>
            <a:off x="8147050" y="6356350"/>
            <a:ext cx="539750" cy="366713"/>
          </a:xfrm>
          <a:noFill/>
          <a:ln>
            <a:miter lim="800000"/>
            <a:headEnd/>
            <a:tailEnd/>
          </a:ln>
        </p:spPr>
        <p:txBody>
          <a:bodyPr/>
          <a:lstStyle/>
          <a:p>
            <a:fld id="{92B6E367-4878-C145-88DB-742CC10D1DD4}" type="slidenum">
              <a:rPr lang="en-US"/>
              <a:pPr/>
              <a:t>6</a:t>
            </a:fld>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D5 PPT template-02.png"/>
          <p:cNvPicPr>
            <a:picLocks noChangeAspect="1"/>
          </p:cNvPicPr>
          <p:nvPr/>
        </p:nvPicPr>
        <p:blipFill>
          <a:blip r:embed="rId3"/>
          <a:srcRect/>
          <a:stretch>
            <a:fillRect/>
          </a:stretch>
        </p:blipFill>
        <p:spPr bwMode="auto">
          <a:xfrm>
            <a:off x="0" y="20638"/>
            <a:ext cx="9144000" cy="6858000"/>
          </a:xfrm>
          <a:prstGeom prst="rect">
            <a:avLst/>
          </a:prstGeom>
          <a:noFill/>
          <a:ln w="9525">
            <a:noFill/>
            <a:miter lim="800000"/>
            <a:headEnd/>
            <a:tailEnd/>
          </a:ln>
        </p:spPr>
      </p:pic>
      <p:sp>
        <p:nvSpPr>
          <p:cNvPr id="22530" name="TextBox 2"/>
          <p:cNvSpPr txBox="1">
            <a:spLocks noChangeArrowheads="1"/>
          </p:cNvSpPr>
          <p:nvPr/>
        </p:nvSpPr>
        <p:spPr bwMode="auto">
          <a:xfrm>
            <a:off x="8005763" y="6375400"/>
            <a:ext cx="1208087" cy="307975"/>
          </a:xfrm>
          <a:prstGeom prst="rect">
            <a:avLst/>
          </a:prstGeom>
          <a:noFill/>
          <a:ln w="9525">
            <a:noFill/>
            <a:miter lim="800000"/>
            <a:headEnd/>
            <a:tailEnd/>
          </a:ln>
        </p:spPr>
        <p:txBody>
          <a:bodyPr>
            <a:prstTxWarp prst="textNoShape">
              <a:avLst/>
            </a:prstTxWarp>
            <a:spAutoFit/>
          </a:bodyPr>
          <a:lstStyle/>
          <a:p>
            <a:pPr eaLnBrk="1" hangingPunct="1"/>
            <a:r>
              <a:rPr lang="en-US" sz="1400">
                <a:solidFill>
                  <a:schemeClr val="bg1"/>
                </a:solidFill>
                <a:latin typeface="Avenir Book" pitchFamily="-103" charset="0"/>
              </a:rPr>
              <a:t>the vision</a:t>
            </a:r>
          </a:p>
        </p:txBody>
      </p:sp>
      <p:sp>
        <p:nvSpPr>
          <p:cNvPr id="22531" name="Rectangle 5"/>
          <p:cNvSpPr>
            <a:spLocks noChangeArrowheads="1"/>
          </p:cNvSpPr>
          <p:nvPr/>
        </p:nvSpPr>
        <p:spPr bwMode="auto">
          <a:xfrm>
            <a:off x="522288" y="531813"/>
            <a:ext cx="8077200" cy="584200"/>
          </a:xfrm>
          <a:prstGeom prst="rect">
            <a:avLst/>
          </a:prstGeom>
          <a:noFill/>
          <a:ln w="9525">
            <a:noFill/>
            <a:miter lim="800000"/>
            <a:headEnd/>
            <a:tailEnd/>
          </a:ln>
        </p:spPr>
        <p:txBody>
          <a:bodyPr>
            <a:prstTxWarp prst="textNoShape">
              <a:avLst/>
            </a:prstTxWarp>
            <a:spAutoFit/>
          </a:bodyPr>
          <a:lstStyle/>
          <a:p>
            <a:pPr eaLnBrk="1" hangingPunct="1"/>
            <a:r>
              <a:rPr lang="en-US" sz="3200">
                <a:solidFill>
                  <a:srgbClr val="000000"/>
                </a:solidFill>
                <a:latin typeface="Avenir Book" pitchFamily="-103" charset="0"/>
                <a:ea typeface="Avenir Book" pitchFamily="-103" charset="0"/>
                <a:cs typeface="Avenir Book" pitchFamily="-103" charset="0"/>
              </a:rPr>
              <a:t>Imagine philanthropy… </a:t>
            </a:r>
          </a:p>
        </p:txBody>
      </p:sp>
      <p:sp>
        <p:nvSpPr>
          <p:cNvPr id="22532" name="Rectangle 7"/>
          <p:cNvSpPr>
            <a:spLocks noChangeArrowheads="1"/>
          </p:cNvSpPr>
          <p:nvPr/>
        </p:nvSpPr>
        <p:spPr bwMode="auto">
          <a:xfrm>
            <a:off x="522288" y="1903413"/>
            <a:ext cx="8283575" cy="2678112"/>
          </a:xfrm>
          <a:prstGeom prst="rect">
            <a:avLst/>
          </a:prstGeom>
          <a:noFill/>
          <a:ln w="9525">
            <a:noFill/>
            <a:miter lim="800000"/>
            <a:headEnd/>
            <a:tailEnd/>
          </a:ln>
        </p:spPr>
        <p:txBody>
          <a:bodyPr>
            <a:prstTxWarp prst="textNoShape">
              <a:avLst/>
            </a:prstTxWarp>
            <a:spAutoFit/>
          </a:bodyPr>
          <a:lstStyle/>
          <a:p>
            <a:pPr marL="342900" indent="-342900" eaLnBrk="1" hangingPunct="1">
              <a:buFont typeface="Arial" pitchFamily="-103" charset="0"/>
              <a:buChar char="•"/>
            </a:pPr>
            <a:r>
              <a:rPr lang="en-US" sz="2400">
                <a:solidFill>
                  <a:srgbClr val="00A0CF"/>
                </a:solidFill>
                <a:latin typeface="Avenir Book" pitchFamily="-103" charset="0"/>
                <a:ea typeface="ＭＳ Ｐゴシック" pitchFamily="-103" charset="-128"/>
                <a:cs typeface="ＭＳ Ｐゴシック" pitchFamily="-103" charset="-128"/>
              </a:rPr>
              <a:t>achieves </a:t>
            </a:r>
            <a:r>
              <a:rPr lang="en-US" sz="2400">
                <a:solidFill>
                  <a:srgbClr val="00A0CF"/>
                </a:solidFill>
                <a:latin typeface="Avenir Book" pitchFamily="-103" charset="0"/>
                <a:ea typeface="Avenir Book" pitchFamily="-103" charset="0"/>
                <a:cs typeface="Avenir Book" pitchFamily="-103" charset="0"/>
              </a:rPr>
              <a:t>lasting</a:t>
            </a:r>
            <a:r>
              <a:rPr lang="en-US" sz="2400">
                <a:solidFill>
                  <a:srgbClr val="00A0CF"/>
                </a:solidFill>
                <a:latin typeface="Avenir Book" pitchFamily="-103" charset="0"/>
                <a:ea typeface="ＭＳ Ｐゴシック" pitchFamily="-103" charset="-128"/>
                <a:cs typeface="ＭＳ Ｐゴシック" pitchFamily="-103" charset="-128"/>
              </a:rPr>
              <a:t> impact </a:t>
            </a:r>
            <a:r>
              <a:rPr lang="en-US" sz="2400">
                <a:solidFill>
                  <a:srgbClr val="000000"/>
                </a:solidFill>
                <a:latin typeface="Avenir Book" pitchFamily="-103" charset="0"/>
                <a:ea typeface="ＭＳ Ｐゴシック" pitchFamily="-103" charset="-128"/>
                <a:cs typeface="ＭＳ Ｐゴシック" pitchFamily="-103" charset="-128"/>
              </a:rPr>
              <a:t>by drawing on </a:t>
            </a:r>
            <a:r>
              <a:rPr lang="en-US" sz="2400">
                <a:latin typeface="Avenir Book" pitchFamily="-103" charset="0"/>
                <a:ea typeface="ＭＳ Ｐゴシック" pitchFamily="-103" charset="-128"/>
                <a:cs typeface="ＭＳ Ｐゴシック" pitchFamily="-103" charset="-128"/>
              </a:rPr>
              <a:t>the power of diverse staffs and boards</a:t>
            </a:r>
          </a:p>
          <a:p>
            <a:pPr marL="342900" indent="-342900" eaLnBrk="1" hangingPunct="1">
              <a:buFont typeface="Arial" pitchFamily="-103" charset="0"/>
              <a:buChar char="•"/>
            </a:pPr>
            <a:endParaRPr lang="en-US" sz="2400">
              <a:latin typeface="Avenir Book" pitchFamily="-103" charset="0"/>
              <a:ea typeface="ＭＳ Ｐゴシック" pitchFamily="-103" charset="-128"/>
              <a:cs typeface="ＭＳ Ｐゴシック" pitchFamily="-103" charset="-128"/>
            </a:endParaRPr>
          </a:p>
          <a:p>
            <a:pPr marL="342900" indent="-342900" eaLnBrk="1" hangingPunct="1">
              <a:buFont typeface="Arial" pitchFamily="-103" charset="0"/>
              <a:buChar char="•"/>
            </a:pPr>
            <a:r>
              <a:rPr lang="en-US" sz="2400">
                <a:solidFill>
                  <a:srgbClr val="00A0CF"/>
                </a:solidFill>
                <a:latin typeface="Avenir Book" pitchFamily="-103" charset="0"/>
                <a:ea typeface="ＭＳ Ｐゴシック" pitchFamily="-103" charset="-128"/>
                <a:cs typeface="ＭＳ Ｐゴシック" pitchFamily="-103" charset="-128"/>
              </a:rPr>
              <a:t>forges </a:t>
            </a:r>
            <a:r>
              <a:rPr lang="en-US" sz="2400">
                <a:solidFill>
                  <a:srgbClr val="24ACD9"/>
                </a:solidFill>
                <a:latin typeface="Avenir Book" pitchFamily="-103" charset="0"/>
                <a:ea typeface="ＭＳ Ｐゴシック" pitchFamily="-103" charset="-128"/>
                <a:cs typeface="ＭＳ Ｐゴシック" pitchFamily="-103" charset="-128"/>
              </a:rPr>
              <a:t>genuine partnerships </a:t>
            </a:r>
            <a:r>
              <a:rPr lang="en-US" sz="2400">
                <a:solidFill>
                  <a:srgbClr val="000000"/>
                </a:solidFill>
                <a:latin typeface="Avenir Book" pitchFamily="-103" charset="0"/>
                <a:ea typeface="ＭＳ Ｐゴシック" pitchFamily="-103" charset="-128"/>
                <a:cs typeface="ＭＳ Ｐゴシック" pitchFamily="-103" charset="-128"/>
              </a:rPr>
              <a:t>with diverse communities</a:t>
            </a:r>
          </a:p>
          <a:p>
            <a:pPr marL="342900" indent="-342900" eaLnBrk="1" hangingPunct="1"/>
            <a:endParaRPr lang="en-US" sz="2400">
              <a:solidFill>
                <a:srgbClr val="000000"/>
              </a:solidFill>
              <a:latin typeface="Avenir Book" pitchFamily="-103" charset="0"/>
              <a:ea typeface="ＭＳ Ｐゴシック" pitchFamily="-103" charset="-128"/>
              <a:cs typeface="ＭＳ Ｐゴシック" pitchFamily="-103" charset="-128"/>
            </a:endParaRPr>
          </a:p>
          <a:p>
            <a:pPr marL="342900" indent="-342900" eaLnBrk="1" hangingPunct="1">
              <a:buFont typeface="Arial" pitchFamily="-103" charset="0"/>
              <a:buChar char="•"/>
            </a:pPr>
            <a:r>
              <a:rPr lang="en-US" sz="2400">
                <a:solidFill>
                  <a:srgbClr val="24ACD9"/>
                </a:solidFill>
                <a:latin typeface="Avenir Book" pitchFamily="-103" charset="0"/>
                <a:ea typeface="ＭＳ Ｐゴシック" pitchFamily="-103" charset="-128"/>
                <a:cs typeface="ＭＳ Ｐゴシック" pitchFamily="-103" charset="-128"/>
              </a:rPr>
              <a:t>increases access </a:t>
            </a:r>
            <a:r>
              <a:rPr lang="en-US" sz="2400">
                <a:solidFill>
                  <a:srgbClr val="000000"/>
                </a:solidFill>
                <a:latin typeface="Avenir Book" pitchFamily="-103" charset="0"/>
                <a:ea typeface="ＭＳ Ｐゴシック" pitchFamily="-103" charset="-128"/>
                <a:cs typeface="ＭＳ Ｐゴシック" pitchFamily="-103" charset="-128"/>
              </a:rPr>
              <a:t>to opportunities and resources</a:t>
            </a:r>
          </a:p>
          <a:p>
            <a:pPr marL="342900" indent="-342900" eaLnBrk="1" hangingPunct="1"/>
            <a:endParaRPr lang="en-US" sz="2400">
              <a:solidFill>
                <a:srgbClr val="000000"/>
              </a:solidFill>
              <a:latin typeface="Avenir Book" pitchFamily="-103" charset="0"/>
              <a:ea typeface="ＭＳ Ｐゴシック" pitchFamily="-103" charset="-128"/>
              <a:cs typeface="ＭＳ Ｐゴシック" pitchFamily="-103" charset="-128"/>
            </a:endParaRPr>
          </a:p>
        </p:txBody>
      </p:sp>
      <p:sp>
        <p:nvSpPr>
          <p:cNvPr id="22533" name="TextBox 3"/>
          <p:cNvSpPr txBox="1">
            <a:spLocks noChangeArrowheads="1"/>
          </p:cNvSpPr>
          <p:nvPr/>
        </p:nvSpPr>
        <p:spPr bwMode="auto">
          <a:xfrm>
            <a:off x="2800350" y="4829175"/>
            <a:ext cx="3543300" cy="862013"/>
          </a:xfrm>
          <a:prstGeom prst="rect">
            <a:avLst/>
          </a:prstGeom>
          <a:noFill/>
          <a:ln w="9525">
            <a:noFill/>
            <a:miter lim="800000"/>
            <a:headEnd/>
            <a:tailEnd/>
          </a:ln>
        </p:spPr>
        <p:txBody>
          <a:bodyPr>
            <a:prstTxWarp prst="textNoShape">
              <a:avLst/>
            </a:prstTxWarp>
            <a:spAutoFit/>
          </a:bodyPr>
          <a:lstStyle/>
          <a:p>
            <a:pPr algn="ctr" eaLnBrk="1" hangingPunct="1"/>
            <a:r>
              <a:rPr lang="en-US" sz="3200">
                <a:solidFill>
                  <a:srgbClr val="000000"/>
                </a:solidFill>
                <a:latin typeface="Avenir Book" pitchFamily="-103" charset="0"/>
                <a:ea typeface="Avenir Book" pitchFamily="-103" charset="0"/>
                <a:cs typeface="Avenir Book" pitchFamily="-103" charset="0"/>
              </a:rPr>
              <a:t>for all people.</a:t>
            </a:r>
          </a:p>
          <a:p>
            <a:pPr eaLnBrk="1" hangingPunct="1"/>
            <a:endParaRPr lang="en-US"/>
          </a:p>
        </p:txBody>
      </p:sp>
      <p:sp>
        <p:nvSpPr>
          <p:cNvPr id="22534" name="Slide Number Placeholder 1"/>
          <p:cNvSpPr>
            <a:spLocks noGrp="1"/>
          </p:cNvSpPr>
          <p:nvPr>
            <p:ph type="sldNum" sz="quarter" idx="12"/>
          </p:nvPr>
        </p:nvSpPr>
        <p:spPr bwMode="auto">
          <a:xfrm>
            <a:off x="7620000" y="6356350"/>
            <a:ext cx="1066800" cy="327025"/>
          </a:xfrm>
          <a:noFill/>
          <a:ln>
            <a:miter lim="800000"/>
            <a:headEnd/>
            <a:tailEnd/>
          </a:ln>
        </p:spPr>
        <p:txBody>
          <a:bodyPr/>
          <a:lstStyle/>
          <a:p>
            <a:fld id="{689B51CC-89A8-C041-861F-8FA083510374}" type="slidenum">
              <a:rPr lang="en-US"/>
              <a:pPr/>
              <a:t>7</a:t>
            </a:fld>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751763" y="6423025"/>
            <a:ext cx="1160462" cy="260350"/>
          </a:xfrm>
          <a:prstGeom prst="rect">
            <a:avLst/>
          </a:prstGeom>
          <a:solidFill>
            <a:srgbClr val="24A5E3"/>
          </a:solidFill>
          <a:ln>
            <a:solidFill>
              <a:srgbClr val="24A5E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24578" name="TextBox 5"/>
          <p:cNvSpPr txBox="1">
            <a:spLocks noChangeArrowheads="1"/>
          </p:cNvSpPr>
          <p:nvPr/>
        </p:nvSpPr>
        <p:spPr bwMode="auto">
          <a:xfrm>
            <a:off x="7724775" y="6375400"/>
            <a:ext cx="1208088" cy="307975"/>
          </a:xfrm>
          <a:prstGeom prst="rect">
            <a:avLst/>
          </a:prstGeom>
          <a:noFill/>
          <a:ln w="9525">
            <a:noFill/>
            <a:miter lim="800000"/>
            <a:headEnd/>
            <a:tailEnd/>
          </a:ln>
        </p:spPr>
        <p:txBody>
          <a:bodyPr>
            <a:prstTxWarp prst="textNoShape">
              <a:avLst/>
            </a:prstTxWarp>
            <a:spAutoFit/>
          </a:bodyPr>
          <a:lstStyle/>
          <a:p>
            <a:pPr eaLnBrk="1" hangingPunct="1"/>
            <a:r>
              <a:rPr lang="en-US" sz="1400">
                <a:solidFill>
                  <a:schemeClr val="bg1"/>
                </a:solidFill>
                <a:latin typeface="Avenir Book" pitchFamily="-103" charset="0"/>
              </a:rPr>
              <a:t>the priorities</a:t>
            </a:r>
          </a:p>
        </p:txBody>
      </p:sp>
      <p:sp>
        <p:nvSpPr>
          <p:cNvPr id="24579" name="Rectangle 6"/>
          <p:cNvSpPr>
            <a:spLocks noChangeArrowheads="1"/>
          </p:cNvSpPr>
          <p:nvPr/>
        </p:nvSpPr>
        <p:spPr bwMode="auto">
          <a:xfrm>
            <a:off x="522288" y="531813"/>
            <a:ext cx="8197850" cy="584200"/>
          </a:xfrm>
          <a:prstGeom prst="rect">
            <a:avLst/>
          </a:prstGeom>
          <a:noFill/>
          <a:ln w="9525">
            <a:noFill/>
            <a:miter lim="800000"/>
            <a:headEnd/>
            <a:tailEnd/>
          </a:ln>
        </p:spPr>
        <p:txBody>
          <a:bodyPr>
            <a:prstTxWarp prst="textNoShape">
              <a:avLst/>
            </a:prstTxWarp>
            <a:spAutoFit/>
          </a:bodyPr>
          <a:lstStyle/>
          <a:p>
            <a:pPr eaLnBrk="1" hangingPunct="1"/>
            <a:r>
              <a:rPr lang="en-US" sz="3200">
                <a:solidFill>
                  <a:srgbClr val="000000"/>
                </a:solidFill>
                <a:latin typeface="Avenir Book" pitchFamily="-103" charset="0"/>
                <a:ea typeface="Avenir Book" pitchFamily="-103" charset="0"/>
                <a:cs typeface="Avenir Book" pitchFamily="-103" charset="0"/>
              </a:rPr>
              <a:t>Four Big Goals</a:t>
            </a:r>
          </a:p>
        </p:txBody>
      </p:sp>
      <p:sp>
        <p:nvSpPr>
          <p:cNvPr id="24580" name="Rectangle 7"/>
          <p:cNvSpPr>
            <a:spLocks noChangeArrowheads="1"/>
          </p:cNvSpPr>
          <p:nvPr/>
        </p:nvSpPr>
        <p:spPr bwMode="auto">
          <a:xfrm>
            <a:off x="1084263" y="1441450"/>
            <a:ext cx="7827962" cy="5200650"/>
          </a:xfrm>
          <a:prstGeom prst="rect">
            <a:avLst/>
          </a:prstGeom>
          <a:noFill/>
          <a:ln w="9525">
            <a:noFill/>
            <a:miter lim="800000"/>
            <a:headEnd/>
            <a:tailEnd/>
          </a:ln>
        </p:spPr>
        <p:txBody>
          <a:bodyPr>
            <a:prstTxWarp prst="textNoShape">
              <a:avLst/>
            </a:prstTxWarp>
            <a:spAutoFit/>
          </a:bodyPr>
          <a:lstStyle/>
          <a:p>
            <a:pPr marL="457200" indent="-457200" eaLnBrk="1" hangingPunct="1">
              <a:buFont typeface="Calibri" pitchFamily="-103" charset="0"/>
              <a:buAutoNum type="arabicPeriod"/>
            </a:pPr>
            <a:r>
              <a:rPr lang="en-US" sz="2400">
                <a:latin typeface="Avenir Book" pitchFamily="-103" charset="0"/>
                <a:ea typeface="Avenir Book" pitchFamily="-103" charset="0"/>
                <a:cs typeface="Avenir Book" pitchFamily="-103" charset="0"/>
              </a:rPr>
              <a:t>Recruit diverse </a:t>
            </a:r>
            <a:r>
              <a:rPr lang="en-US" sz="2400">
                <a:solidFill>
                  <a:srgbClr val="24ACD9"/>
                </a:solidFill>
                <a:latin typeface="Avenir Book" pitchFamily="-103" charset="0"/>
                <a:ea typeface="Avenir Book" pitchFamily="-103" charset="0"/>
                <a:cs typeface="Avenir Book" pitchFamily="-103" charset="0"/>
              </a:rPr>
              <a:t>leaders </a:t>
            </a:r>
            <a:r>
              <a:rPr lang="en-US" sz="2400">
                <a:latin typeface="Avenir Book" pitchFamily="-103" charset="0"/>
                <a:ea typeface="Avenir Book" pitchFamily="-103" charset="0"/>
                <a:cs typeface="Avenir Book" pitchFamily="-103" charset="0"/>
              </a:rPr>
              <a:t>for foundations—including CEOs, staff, and trustees</a:t>
            </a:r>
          </a:p>
          <a:p>
            <a:pPr marL="457200" indent="-457200" eaLnBrk="1" hangingPunct="1">
              <a:buFont typeface="Calibri" pitchFamily="-103" charset="0"/>
              <a:buAutoNum type="arabicPeriod"/>
            </a:pPr>
            <a:endParaRPr lang="en-US" sz="2400">
              <a:solidFill>
                <a:srgbClr val="000000"/>
              </a:solidFill>
              <a:latin typeface="Avenir Book" pitchFamily="-103" charset="0"/>
              <a:ea typeface="Avenir Book" pitchFamily="-103" charset="0"/>
              <a:cs typeface="Avenir Book" pitchFamily="-103" charset="0"/>
            </a:endParaRPr>
          </a:p>
          <a:p>
            <a:pPr marL="457200" indent="-457200" eaLnBrk="1" hangingPunct="1">
              <a:buFont typeface="Calibri" pitchFamily="-103" charset="0"/>
              <a:buAutoNum type="arabicPeriod"/>
            </a:pPr>
            <a:r>
              <a:rPr lang="en-US" sz="2400">
                <a:latin typeface="Avenir Book" pitchFamily="-103" charset="0"/>
                <a:ea typeface="Avenir Book" pitchFamily="-103" charset="0"/>
                <a:cs typeface="Avenir Book" pitchFamily="-103" charset="0"/>
              </a:rPr>
              <a:t>Increase </a:t>
            </a:r>
            <a:r>
              <a:rPr lang="en-US" sz="2400">
                <a:solidFill>
                  <a:srgbClr val="24ACD9"/>
                </a:solidFill>
                <a:latin typeface="Avenir Book" pitchFamily="-103" charset="0"/>
                <a:ea typeface="Avenir Book" pitchFamily="-103" charset="0"/>
                <a:cs typeface="Avenir Book" pitchFamily="-103" charset="0"/>
              </a:rPr>
              <a:t>funding </a:t>
            </a:r>
            <a:r>
              <a:rPr lang="en-US" sz="2400">
                <a:latin typeface="Avenir Book" pitchFamily="-103" charset="0"/>
                <a:ea typeface="Avenir Book" pitchFamily="-103" charset="0"/>
                <a:cs typeface="Avenir Book" pitchFamily="-103" charset="0"/>
              </a:rPr>
              <a:t>for diverse communities and ensure that foundations offer all constituencies equal opportunity to access the resources they need</a:t>
            </a:r>
          </a:p>
          <a:p>
            <a:pPr marL="457200" indent="-457200" eaLnBrk="1" hangingPunct="1">
              <a:buFont typeface="Calibri" pitchFamily="-103" charset="0"/>
              <a:buAutoNum type="arabicPeriod"/>
            </a:pPr>
            <a:endParaRPr lang="en-US" sz="2400">
              <a:solidFill>
                <a:srgbClr val="000000"/>
              </a:solidFill>
              <a:latin typeface="Avenir Book" pitchFamily="-103" charset="0"/>
              <a:ea typeface="Avenir Book" pitchFamily="-103" charset="0"/>
              <a:cs typeface="Avenir Book" pitchFamily="-103" charset="0"/>
            </a:endParaRPr>
          </a:p>
          <a:p>
            <a:pPr marL="457200" indent="-457200" eaLnBrk="1" hangingPunct="1">
              <a:buFont typeface="Calibri" pitchFamily="-103" charset="0"/>
              <a:buAutoNum type="arabicPeriod"/>
            </a:pPr>
            <a:r>
              <a:rPr lang="en-US" sz="2400">
                <a:latin typeface="Avenir Book" pitchFamily="-103" charset="0"/>
                <a:ea typeface="Avenir Book" pitchFamily="-103" charset="0"/>
                <a:cs typeface="Avenir Book" pitchFamily="-103" charset="0"/>
              </a:rPr>
              <a:t>Improve </a:t>
            </a:r>
            <a:r>
              <a:rPr lang="en-US" sz="2400">
                <a:solidFill>
                  <a:srgbClr val="24ACD9"/>
                </a:solidFill>
                <a:latin typeface="Avenir Book" pitchFamily="-103" charset="0"/>
                <a:ea typeface="Avenir Book" pitchFamily="-103" charset="0"/>
                <a:cs typeface="Avenir Book" pitchFamily="-103" charset="0"/>
              </a:rPr>
              <a:t>data </a:t>
            </a:r>
            <a:r>
              <a:rPr lang="en-US" sz="2400">
                <a:latin typeface="Avenir Book" pitchFamily="-103" charset="0"/>
                <a:ea typeface="Avenir Book" pitchFamily="-103" charset="0"/>
                <a:cs typeface="Avenir Book" pitchFamily="-103" charset="0"/>
              </a:rPr>
              <a:t>collection and transparency so we can measure progress</a:t>
            </a:r>
          </a:p>
          <a:p>
            <a:pPr marL="457200" indent="-457200" eaLnBrk="1" hangingPunct="1">
              <a:buFont typeface="Calibri" pitchFamily="-103" charset="0"/>
              <a:buAutoNum type="arabicPeriod"/>
            </a:pPr>
            <a:endParaRPr lang="en-US" sz="2400">
              <a:latin typeface="Avenir Book" pitchFamily="-103" charset="0"/>
              <a:ea typeface="Avenir Book" pitchFamily="-103" charset="0"/>
              <a:cs typeface="Avenir Book" pitchFamily="-103" charset="0"/>
            </a:endParaRPr>
          </a:p>
          <a:p>
            <a:pPr marL="457200" indent="-457200" eaLnBrk="1" hangingPunct="1">
              <a:buFont typeface="Calibri" pitchFamily="-103" charset="0"/>
              <a:buAutoNum type="arabicPeriod"/>
            </a:pPr>
            <a:r>
              <a:rPr lang="en-US" sz="2400">
                <a:latin typeface="Avenir Book" pitchFamily="-103" charset="0"/>
                <a:ea typeface="Avenir Book" pitchFamily="-103" charset="0"/>
                <a:cs typeface="Avenir Book" pitchFamily="-103" charset="0"/>
              </a:rPr>
              <a:t>Identify the best </a:t>
            </a:r>
            <a:r>
              <a:rPr lang="en-US" sz="2400">
                <a:solidFill>
                  <a:srgbClr val="24ACD9"/>
                </a:solidFill>
                <a:latin typeface="Avenir Book" pitchFamily="-103" charset="0"/>
                <a:ea typeface="Avenir Book" pitchFamily="-103" charset="0"/>
                <a:cs typeface="Avenir Book" pitchFamily="-103" charset="0"/>
              </a:rPr>
              <a:t>actions </a:t>
            </a:r>
            <a:r>
              <a:rPr lang="en-US" sz="2400">
                <a:latin typeface="Avenir Book" pitchFamily="-103" charset="0"/>
                <a:ea typeface="Avenir Book" pitchFamily="-103" charset="0"/>
                <a:cs typeface="Avenir Book" pitchFamily="-103" charset="0"/>
              </a:rPr>
              <a:t>we can take in our organizations to advance diversity, equity, and inclusion</a:t>
            </a:r>
          </a:p>
          <a:p>
            <a:pPr marL="457200" indent="-457200" eaLnBrk="1" hangingPunct="1"/>
            <a:endParaRPr lang="en-US" sz="2000">
              <a:latin typeface="Avenir Book" pitchFamily="-103" charset="0"/>
              <a:ea typeface="Avenir Book" pitchFamily="-103" charset="0"/>
              <a:cs typeface="Avenir Book" pitchFamily="-103" charset="0"/>
            </a:endParaRPr>
          </a:p>
        </p:txBody>
      </p:sp>
      <p:pic>
        <p:nvPicPr>
          <p:cNvPr id="24581" name="Picture 8" descr="D5 PPT template-07.png"/>
          <p:cNvPicPr>
            <a:picLocks noChangeAspect="1"/>
          </p:cNvPicPr>
          <p:nvPr/>
        </p:nvPicPr>
        <p:blipFill>
          <a:blip r:embed="rId3"/>
          <a:srcRect/>
          <a:stretch>
            <a:fillRect/>
          </a:stretch>
        </p:blipFill>
        <p:spPr bwMode="auto">
          <a:xfrm>
            <a:off x="434975" y="1404938"/>
            <a:ext cx="676275" cy="628650"/>
          </a:xfrm>
          <a:prstGeom prst="rect">
            <a:avLst/>
          </a:prstGeom>
          <a:noFill/>
          <a:ln w="9525">
            <a:noFill/>
            <a:miter lim="800000"/>
            <a:headEnd/>
            <a:tailEnd/>
          </a:ln>
        </p:spPr>
      </p:pic>
      <p:pic>
        <p:nvPicPr>
          <p:cNvPr id="24582" name="Picture 9" descr="D5 PPT template-07.png"/>
          <p:cNvPicPr>
            <a:picLocks noChangeAspect="1"/>
          </p:cNvPicPr>
          <p:nvPr/>
        </p:nvPicPr>
        <p:blipFill>
          <a:blip r:embed="rId4"/>
          <a:srcRect/>
          <a:stretch>
            <a:fillRect/>
          </a:stretch>
        </p:blipFill>
        <p:spPr bwMode="auto">
          <a:xfrm>
            <a:off x="395288" y="2524125"/>
            <a:ext cx="701675" cy="608013"/>
          </a:xfrm>
          <a:prstGeom prst="rect">
            <a:avLst/>
          </a:prstGeom>
          <a:noFill/>
          <a:ln w="9525">
            <a:noFill/>
            <a:miter lim="800000"/>
            <a:headEnd/>
            <a:tailEnd/>
          </a:ln>
        </p:spPr>
      </p:pic>
      <p:pic>
        <p:nvPicPr>
          <p:cNvPr id="24583" name="Picture 10" descr="D5 PPT template-07.png"/>
          <p:cNvPicPr>
            <a:picLocks noChangeAspect="1"/>
          </p:cNvPicPr>
          <p:nvPr/>
        </p:nvPicPr>
        <p:blipFill>
          <a:blip r:embed="rId5"/>
          <a:srcRect/>
          <a:stretch>
            <a:fillRect/>
          </a:stretch>
        </p:blipFill>
        <p:spPr bwMode="auto">
          <a:xfrm>
            <a:off x="449263" y="3913188"/>
            <a:ext cx="593725" cy="649287"/>
          </a:xfrm>
          <a:prstGeom prst="rect">
            <a:avLst/>
          </a:prstGeom>
          <a:noFill/>
          <a:ln w="9525">
            <a:noFill/>
            <a:miter lim="800000"/>
            <a:headEnd/>
            <a:tailEnd/>
          </a:ln>
        </p:spPr>
      </p:pic>
      <p:pic>
        <p:nvPicPr>
          <p:cNvPr id="24584" name="Picture 11" descr="D5 PPT template-07.png"/>
          <p:cNvPicPr>
            <a:picLocks noChangeAspect="1"/>
          </p:cNvPicPr>
          <p:nvPr/>
        </p:nvPicPr>
        <p:blipFill>
          <a:blip r:embed="rId6"/>
          <a:srcRect/>
          <a:stretch>
            <a:fillRect/>
          </a:stretch>
        </p:blipFill>
        <p:spPr bwMode="auto">
          <a:xfrm>
            <a:off x="434975" y="5029200"/>
            <a:ext cx="715963" cy="635000"/>
          </a:xfrm>
          <a:prstGeom prst="rect">
            <a:avLst/>
          </a:prstGeom>
          <a:noFill/>
          <a:ln w="9525">
            <a:noFill/>
            <a:miter lim="800000"/>
            <a:headEnd/>
            <a:tailEnd/>
          </a:ln>
        </p:spPr>
      </p:pic>
      <p:sp>
        <p:nvSpPr>
          <p:cNvPr id="24585" name="Slide Number Placeholder 1"/>
          <p:cNvSpPr>
            <a:spLocks noGrp="1"/>
          </p:cNvSpPr>
          <p:nvPr>
            <p:ph type="sldNum" sz="quarter" idx="12"/>
          </p:nvPr>
        </p:nvSpPr>
        <p:spPr bwMode="auto">
          <a:xfrm>
            <a:off x="7405688" y="6356350"/>
            <a:ext cx="1281112" cy="365125"/>
          </a:xfrm>
          <a:noFill/>
          <a:ln>
            <a:miter lim="800000"/>
            <a:headEnd/>
            <a:tailEnd/>
          </a:ln>
        </p:spPr>
        <p:txBody>
          <a:bodyPr/>
          <a:lstStyle/>
          <a:p>
            <a:fld id="{91BC1C51-5C42-3F48-A5B8-AA907CA1CBCF}" type="slidenum">
              <a:rPr lang="en-US"/>
              <a:pPr/>
              <a:t>8</a:t>
            </a:fld>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txBox="1">
            <a:spLocks/>
          </p:cNvSpPr>
          <p:nvPr/>
        </p:nvSpPr>
        <p:spPr bwMode="auto">
          <a:xfrm>
            <a:off x="304800" y="279400"/>
            <a:ext cx="5562600" cy="585788"/>
          </a:xfrm>
          <a:prstGeom prst="rect">
            <a:avLst/>
          </a:prstGeom>
          <a:noFill/>
          <a:ln w="9525">
            <a:noFill/>
            <a:miter lim="800000"/>
            <a:headEnd/>
            <a:tailEnd/>
          </a:ln>
        </p:spPr>
        <p:txBody>
          <a:bodyPr anchor="ctr">
            <a:prstTxWarp prst="textNoShape">
              <a:avLst/>
            </a:prstTxWarp>
          </a:bodyPr>
          <a:lstStyle/>
          <a:p>
            <a:pPr eaLnBrk="1" hangingPunct="1">
              <a:lnSpc>
                <a:spcPct val="140000"/>
              </a:lnSpc>
            </a:pPr>
            <a:r>
              <a:rPr lang="en-US" b="1">
                <a:solidFill>
                  <a:srgbClr val="0070C0"/>
                </a:solidFill>
                <a:latin typeface="Corbel" pitchFamily="-103" charset="0"/>
              </a:rPr>
              <a:t>WHAT WE DO</a:t>
            </a:r>
            <a:endParaRPr lang="en-US">
              <a:solidFill>
                <a:srgbClr val="0070C0"/>
              </a:solidFill>
              <a:latin typeface="Corbel" pitchFamily="-103" charset="0"/>
            </a:endParaRPr>
          </a:p>
        </p:txBody>
      </p:sp>
      <p:sp>
        <p:nvSpPr>
          <p:cNvPr id="6" name="Rectangle 5"/>
          <p:cNvSpPr/>
          <p:nvPr/>
        </p:nvSpPr>
        <p:spPr>
          <a:xfrm>
            <a:off x="0" y="0"/>
            <a:ext cx="9144000" cy="895350"/>
          </a:xfrm>
          <a:prstGeom prst="rect">
            <a:avLst/>
          </a:prstGeom>
          <a:solidFill>
            <a:srgbClr val="00A0CF"/>
          </a:solidFill>
          <a:ln>
            <a:solidFill>
              <a:srgbClr val="32B2D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26627" name="TextBox 5"/>
          <p:cNvSpPr txBox="1">
            <a:spLocks noChangeArrowheads="1"/>
          </p:cNvSpPr>
          <p:nvPr/>
        </p:nvSpPr>
        <p:spPr bwMode="auto">
          <a:xfrm>
            <a:off x="622300" y="61913"/>
            <a:ext cx="8659813" cy="584200"/>
          </a:xfrm>
          <a:prstGeom prst="rect">
            <a:avLst/>
          </a:prstGeom>
          <a:noFill/>
          <a:ln w="9525">
            <a:noFill/>
            <a:miter lim="800000"/>
            <a:headEnd/>
            <a:tailEnd/>
          </a:ln>
        </p:spPr>
        <p:txBody>
          <a:bodyPr>
            <a:prstTxWarp prst="textNoShape">
              <a:avLst/>
            </a:prstTxWarp>
            <a:spAutoFit/>
          </a:bodyPr>
          <a:lstStyle/>
          <a:p>
            <a:pPr eaLnBrk="1" hangingPunct="1"/>
            <a:r>
              <a:rPr lang="en-US" sz="3200">
                <a:solidFill>
                  <a:schemeClr val="bg1"/>
                </a:solidFill>
                <a:latin typeface="Corbel" pitchFamily="-103" charset="0"/>
              </a:rPr>
              <a:t> </a:t>
            </a:r>
          </a:p>
        </p:txBody>
      </p:sp>
      <p:sp>
        <p:nvSpPr>
          <p:cNvPr id="9" name="Right Arrow 8"/>
          <p:cNvSpPr/>
          <p:nvPr/>
        </p:nvSpPr>
        <p:spPr>
          <a:xfrm>
            <a:off x="0" y="107950"/>
            <a:ext cx="611188" cy="700088"/>
          </a:xfrm>
          <a:prstGeom prst="rightArrow">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latin typeface="Corbel"/>
            </a:endParaRPr>
          </a:p>
        </p:txBody>
      </p:sp>
      <p:sp>
        <p:nvSpPr>
          <p:cNvPr id="26629" name="Rectangle 14"/>
          <p:cNvSpPr>
            <a:spLocks noGrp="1" noChangeArrowheads="1"/>
          </p:cNvSpPr>
          <p:nvPr>
            <p:ph type="title"/>
          </p:nvPr>
        </p:nvSpPr>
        <p:spPr bwMode="auto">
          <a:xfrm>
            <a:off x="0" y="60325"/>
            <a:ext cx="8639175" cy="747713"/>
          </a:xfrm>
          <a:noFill/>
          <a:ln>
            <a:miter lim="800000"/>
            <a:headEnd/>
            <a:tailEnd/>
          </a:ln>
        </p:spPr>
        <p:txBody>
          <a:bodyPr vert="horz" wrap="square" lIns="91440" tIns="45720" rIns="91440" bIns="45720" numCol="1" anchor="t" anchorCtr="0" compatLnSpc="1">
            <a:prstTxWarp prst="textNoShape">
              <a:avLst/>
            </a:prstTxWarp>
          </a:bodyPr>
          <a:lstStyle/>
          <a:p>
            <a:pPr marL="681038" algn="l" eaLnBrk="1" hangingPunct="1"/>
            <a:r>
              <a:rPr lang="en-US" sz="4000">
                <a:solidFill>
                  <a:schemeClr val="tx2"/>
                </a:solidFill>
                <a:latin typeface="Avenir Book" pitchFamily="-103" charset="0"/>
                <a:ea typeface="Avenir Book" pitchFamily="-103" charset="0"/>
                <a:cs typeface="Avenir Book" pitchFamily="-103" charset="0"/>
              </a:rPr>
              <a:t>Research Projects </a:t>
            </a:r>
          </a:p>
        </p:txBody>
      </p:sp>
      <p:sp>
        <p:nvSpPr>
          <p:cNvPr id="26630" name="Slide Number Placeholder 1"/>
          <p:cNvSpPr>
            <a:spLocks noGrp="1"/>
          </p:cNvSpPr>
          <p:nvPr>
            <p:ph type="sldNum" sz="quarter" idx="12"/>
          </p:nvPr>
        </p:nvSpPr>
        <p:spPr bwMode="auto">
          <a:xfrm>
            <a:off x="8245475" y="6356350"/>
            <a:ext cx="441325" cy="366713"/>
          </a:xfrm>
          <a:noFill/>
          <a:ln>
            <a:miter lim="800000"/>
            <a:headEnd/>
            <a:tailEnd/>
          </a:ln>
        </p:spPr>
        <p:txBody>
          <a:bodyPr/>
          <a:lstStyle/>
          <a:p>
            <a:fld id="{A87BC726-8AD8-6840-B275-C8A098B7D057}" type="slidenum">
              <a:rPr lang="en-US"/>
              <a:pPr/>
              <a:t>9</a:t>
            </a:fld>
            <a:endParaRPr lang="en-US"/>
          </a:p>
        </p:txBody>
      </p:sp>
      <p:sp>
        <p:nvSpPr>
          <p:cNvPr id="26631" name="Rectangle 9"/>
          <p:cNvSpPr>
            <a:spLocks noChangeArrowheads="1"/>
          </p:cNvSpPr>
          <p:nvPr/>
        </p:nvSpPr>
        <p:spPr bwMode="auto">
          <a:xfrm>
            <a:off x="309563" y="1235075"/>
            <a:ext cx="8616950" cy="4062651"/>
          </a:xfrm>
          <a:prstGeom prst="rect">
            <a:avLst/>
          </a:prstGeom>
          <a:noFill/>
          <a:ln w="9525">
            <a:noFill/>
            <a:miter lim="800000"/>
            <a:headEnd/>
            <a:tailEnd/>
          </a:ln>
        </p:spPr>
        <p:txBody>
          <a:bodyPr>
            <a:prstTxWarp prst="textNoShape">
              <a:avLst/>
            </a:prstTxWarp>
            <a:spAutoFit/>
          </a:bodyPr>
          <a:lstStyle/>
          <a:p>
            <a:pPr eaLnBrk="1" hangingPunct="1">
              <a:spcAft>
                <a:spcPts val="1200"/>
              </a:spcAft>
            </a:pPr>
            <a:r>
              <a:rPr lang="en-US" sz="3000" dirty="0">
                <a:latin typeface="Avenir Book" pitchFamily="-103" charset="0"/>
                <a:ea typeface="Avenir Book" pitchFamily="-103" charset="0"/>
                <a:cs typeface="Avenir Book" pitchFamily="-103" charset="0"/>
              </a:rPr>
              <a:t>Commissioned three qualitative research projects in 2012</a:t>
            </a:r>
          </a:p>
          <a:p>
            <a:pPr marL="914400" lvl="1" indent="-457200" eaLnBrk="1" hangingPunct="1">
              <a:spcAft>
                <a:spcPts val="1200"/>
              </a:spcAft>
              <a:buFont typeface="Arial" pitchFamily="-103" charset="0"/>
              <a:buChar char="•"/>
            </a:pPr>
            <a:r>
              <a:rPr lang="en-US" sz="2800" dirty="0">
                <a:solidFill>
                  <a:srgbClr val="0099CC"/>
                </a:solidFill>
                <a:latin typeface="Avenir Book" pitchFamily="-103" charset="0"/>
                <a:ea typeface="Avenir Book" pitchFamily="-103" charset="0"/>
                <a:cs typeface="Avenir Book" pitchFamily="-103" charset="0"/>
              </a:rPr>
              <a:t>Forward Change’s </a:t>
            </a:r>
            <a:r>
              <a:rPr lang="en-US" sz="2800" dirty="0">
                <a:latin typeface="Avenir Book" pitchFamily="-103" charset="0"/>
                <a:ea typeface="Avenir Book" pitchFamily="-103" charset="0"/>
                <a:cs typeface="Avenir Book" pitchFamily="-103" charset="0"/>
              </a:rPr>
              <a:t>project</a:t>
            </a:r>
            <a:endParaRPr lang="en-US" sz="2800" dirty="0" smtClean="0">
              <a:latin typeface="Avenir Book" pitchFamily="-103" charset="0"/>
              <a:ea typeface="Avenir Book" pitchFamily="-103" charset="0"/>
              <a:cs typeface="Avenir Book" pitchFamily="-103" charset="0"/>
            </a:endParaRPr>
          </a:p>
          <a:p>
            <a:pPr marL="914400" lvl="1" indent="-457200" eaLnBrk="1" hangingPunct="1">
              <a:spcAft>
                <a:spcPts val="1200"/>
              </a:spcAft>
              <a:buFont typeface="Arial" pitchFamily="-103" charset="0"/>
              <a:buChar char="•"/>
            </a:pPr>
            <a:r>
              <a:rPr lang="en-US" sz="2800" dirty="0" smtClean="0">
                <a:latin typeface="Avenir Book" pitchFamily="-103" charset="0"/>
                <a:ea typeface="Avenir Book" pitchFamily="-103" charset="0"/>
                <a:cs typeface="Avenir Book" pitchFamily="-103" charset="0"/>
              </a:rPr>
              <a:t>Study of the role of leadership and dialogue in advancing DEI – April 2014 by Philanthropy Northwest: </a:t>
            </a:r>
            <a:r>
              <a:rPr lang="en-US" sz="2800" dirty="0" smtClean="0">
                <a:solidFill>
                  <a:srgbClr val="0099CC"/>
                </a:solidFill>
                <a:latin typeface="Avenir Book" pitchFamily="-103" charset="0"/>
                <a:ea typeface="Avenir Book" pitchFamily="-103" charset="0"/>
                <a:cs typeface="Avenir Book" pitchFamily="-103" charset="0"/>
              </a:rPr>
              <a:t>“Vision and Voice”</a:t>
            </a:r>
            <a:endParaRPr lang="en-US" sz="2400" dirty="0" smtClean="0">
              <a:solidFill>
                <a:srgbClr val="0099CC"/>
              </a:solidFill>
              <a:latin typeface="Avenir Book" pitchFamily="-103" charset="0"/>
              <a:ea typeface="Avenir Book" pitchFamily="-103" charset="0"/>
              <a:cs typeface="Avenir Book" pitchFamily="-103" charset="0"/>
            </a:endParaRPr>
          </a:p>
          <a:p>
            <a:pPr marL="914400" lvl="1" indent="-457200" eaLnBrk="1" hangingPunct="1">
              <a:spcAft>
                <a:spcPts val="1200"/>
              </a:spcAft>
              <a:buFont typeface="Arial" pitchFamily="-103" charset="0"/>
              <a:buChar char="•"/>
            </a:pPr>
            <a:r>
              <a:rPr lang="en-US" sz="2800" dirty="0" smtClean="0">
                <a:latin typeface="Avenir Book" pitchFamily="-103" charset="0"/>
                <a:ea typeface="Avenir Book" pitchFamily="-103" charset="0"/>
                <a:cs typeface="Avenir Book" pitchFamily="-103" charset="0"/>
              </a:rPr>
              <a:t>Study of foundation and nonprofit interactions that advance DEI – June 2014</a:t>
            </a:r>
            <a:endParaRPr lang="en-US" sz="3000" dirty="0">
              <a:latin typeface="Avenir Book" pitchFamily="-103" charset="0"/>
              <a:ea typeface="Avenir Book" pitchFamily="-103" charset="0"/>
              <a:cs typeface="Avenir Book" pitchFamily="-103"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ttaway Presentation Template">
  <a:themeElements>
    <a:clrScheme name="HATTAWAY COMMUNICATIONS">
      <a:dk1>
        <a:sysClr val="windowText" lastClr="000000"/>
      </a:dk1>
      <a:lt1>
        <a:sysClr val="window" lastClr="FFFFFF"/>
      </a:lt1>
      <a:dk2>
        <a:srgbClr val="FFFFFF"/>
      </a:dk2>
      <a:lt2>
        <a:srgbClr val="000000"/>
      </a:lt2>
      <a:accent1>
        <a:srgbClr val="007FB2"/>
      </a:accent1>
      <a:accent2>
        <a:srgbClr val="F8971D"/>
      </a:accent2>
      <a:accent3>
        <a:srgbClr val="6CB33F"/>
      </a:accent3>
      <a:accent4>
        <a:srgbClr val="333333"/>
      </a:accent4>
      <a:accent5>
        <a:srgbClr val="F04E37"/>
      </a:accent5>
      <a:accent6>
        <a:srgbClr val="FFFDFD"/>
      </a:accent6>
      <a:hlink>
        <a:srgbClr val="007CC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Office Theme">
  <a:themeElements>
    <a:clrScheme name="HATTAWAY COMMUNICATIONS">
      <a:dk1>
        <a:sysClr val="windowText" lastClr="000000"/>
      </a:dk1>
      <a:lt1>
        <a:sysClr val="window" lastClr="FFFFFF"/>
      </a:lt1>
      <a:dk2>
        <a:srgbClr val="FFFFFF"/>
      </a:dk2>
      <a:lt2>
        <a:srgbClr val="000000"/>
      </a:lt2>
      <a:accent1>
        <a:srgbClr val="007FB2"/>
      </a:accent1>
      <a:accent2>
        <a:srgbClr val="F8971D"/>
      </a:accent2>
      <a:accent3>
        <a:srgbClr val="6CB33F"/>
      </a:accent3>
      <a:accent4>
        <a:srgbClr val="333333"/>
      </a:accent4>
      <a:accent5>
        <a:srgbClr val="F04E37"/>
      </a:accent5>
      <a:accent6>
        <a:srgbClr val="FFFDFD"/>
      </a:accent6>
      <a:hlink>
        <a:srgbClr val="007CC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7_Office Theme">
  <a:themeElements>
    <a:clrScheme name="HATTAWAY COMMUNICATIONS">
      <a:dk1>
        <a:sysClr val="windowText" lastClr="000000"/>
      </a:dk1>
      <a:lt1>
        <a:sysClr val="window" lastClr="FFFFFF"/>
      </a:lt1>
      <a:dk2>
        <a:srgbClr val="FFFFFF"/>
      </a:dk2>
      <a:lt2>
        <a:srgbClr val="000000"/>
      </a:lt2>
      <a:accent1>
        <a:srgbClr val="007FB2"/>
      </a:accent1>
      <a:accent2>
        <a:srgbClr val="F8971D"/>
      </a:accent2>
      <a:accent3>
        <a:srgbClr val="6CB33F"/>
      </a:accent3>
      <a:accent4>
        <a:srgbClr val="333333"/>
      </a:accent4>
      <a:accent5>
        <a:srgbClr val="F04E37"/>
      </a:accent5>
      <a:accent6>
        <a:srgbClr val="FFFDFD"/>
      </a:accent6>
      <a:hlink>
        <a:srgbClr val="007CC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Hattaway Presentation Template</Template>
  <TotalTime>63357</TotalTime>
  <Words>4719</Words>
  <Application>Microsoft Macintosh PowerPoint</Application>
  <PresentationFormat>On-screen Show (4:3)</PresentationFormat>
  <Paragraphs>536</Paragraphs>
  <Slides>32</Slides>
  <Notes>28</Notes>
  <HiddenSlides>0</HiddenSlides>
  <MMClips>0</MMClips>
  <ScaleCrop>false</ScaleCrop>
  <HeadingPairs>
    <vt:vector size="4" baseType="variant">
      <vt:variant>
        <vt:lpstr>Theme</vt:lpstr>
      </vt:variant>
      <vt:variant>
        <vt:i4>7</vt:i4>
      </vt:variant>
      <vt:variant>
        <vt:lpstr>Slide Titles</vt:lpstr>
      </vt:variant>
      <vt:variant>
        <vt:i4>32</vt:i4>
      </vt:variant>
    </vt:vector>
  </HeadingPairs>
  <TitlesOfParts>
    <vt:vector size="39" baseType="lpstr">
      <vt:lpstr>Hattaway Presentation Template</vt:lpstr>
      <vt:lpstr>2_Office Theme</vt:lpstr>
      <vt:lpstr>3_Office Theme</vt:lpstr>
      <vt:lpstr>4_Office Theme</vt:lpstr>
      <vt:lpstr>5_Office Theme</vt:lpstr>
      <vt:lpstr>6_Office Theme</vt:lpstr>
      <vt:lpstr>7_Office Theme</vt:lpstr>
      <vt:lpstr>PowerPoint Presentation</vt:lpstr>
      <vt:lpstr>Welcome from Public Interest Projects</vt:lpstr>
      <vt:lpstr>PowerPoint Presentation</vt:lpstr>
      <vt:lpstr>PowerPoint Presentation</vt:lpstr>
      <vt:lpstr>PowerPoint Presentation</vt:lpstr>
      <vt:lpstr>PowerPoint Presentation</vt:lpstr>
      <vt:lpstr>PowerPoint Presentation</vt:lpstr>
      <vt:lpstr>PowerPoint Presentation</vt:lpstr>
      <vt:lpstr>Research Projects </vt:lpstr>
      <vt:lpstr>Today’s Conversation</vt:lpstr>
      <vt:lpstr>Research questions</vt:lpstr>
      <vt:lpstr>Methodology</vt:lpstr>
      <vt:lpstr>Overview of key observations</vt:lpstr>
      <vt:lpstr>1. Career pathways: Means of entry</vt:lpstr>
      <vt:lpstr>1. Career pathways: Motivation</vt:lpstr>
      <vt:lpstr>1. Career pathways: Advancement</vt:lpstr>
      <vt:lpstr>1. Career pathways: Sector mobility</vt:lpstr>
      <vt:lpstr>2. Advancement factors: Barriers</vt:lpstr>
      <vt:lpstr>2. Advancement factors: Barriers</vt:lpstr>
      <vt:lpstr>2. Advancement factors: Barriers</vt:lpstr>
      <vt:lpstr>2. Advancement factors: Contributors</vt:lpstr>
      <vt:lpstr>2. Advancement factors: Contributors</vt:lpstr>
      <vt:lpstr>2. Advancement factors: Contributors</vt:lpstr>
      <vt:lpstr>3. Leadership diversity: Value</vt:lpstr>
      <vt:lpstr>3. Leadership diversity: Challenges</vt:lpstr>
      <vt:lpstr>3. Leadership diversity: Challenges</vt:lpstr>
      <vt:lpstr>3. Leadership diversity: Challenges</vt:lpstr>
      <vt:lpstr>Discussion: “Similar, yet different”</vt:lpstr>
      <vt:lpstr>Potential avenues for future inquiry</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Zach Lowe</cp:lastModifiedBy>
  <cp:revision>2526</cp:revision>
  <cp:lastPrinted>2013-03-05T19:40:17Z</cp:lastPrinted>
  <dcterms:created xsi:type="dcterms:W3CDTF">2014-05-21T19:50:10Z</dcterms:created>
  <dcterms:modified xsi:type="dcterms:W3CDTF">2014-05-21T22:20:18Z</dcterms:modified>
</cp:coreProperties>
</file>